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75" r:id="rId2"/>
    <p:sldId id="270" r:id="rId3"/>
    <p:sldId id="287" r:id="rId4"/>
    <p:sldId id="297" r:id="rId5"/>
    <p:sldId id="289" r:id="rId6"/>
    <p:sldId id="285" r:id="rId7"/>
    <p:sldId id="298" r:id="rId8"/>
    <p:sldId id="295" r:id="rId9"/>
    <p:sldId id="296" r:id="rId10"/>
    <p:sldId id="290" r:id="rId11"/>
    <p:sldId id="288" r:id="rId12"/>
  </p:sldIdLst>
  <p:sldSz cx="12192000" cy="6858000"/>
  <p:notesSz cx="6858000" cy="9144000"/>
  <p:defaultTextStyle>
    <a:defPPr>
      <a:defRPr lang="es-G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B2E3"/>
    <a:srgbClr val="87C0D5"/>
    <a:srgbClr val="192854"/>
    <a:srgbClr val="178CC5"/>
    <a:srgbClr val="062A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E9FCB0-CD5A-458D-832C-B93B51BF7F45}" v="68" dt="2024-04-15T22:10:22.772"/>
    <p1510:client id="{71E84294-35F5-4D9E-865C-14214D7D7D34}" v="48" dt="2024-04-15T22:28:25.602"/>
    <p1510:client id="{BA60CADD-3FCA-40EA-82AB-58566ED26BF9}" v="162" dt="2024-04-15T22:22:40.280"/>
    <p1510:client id="{C4BCF345-6240-4696-972A-0389E2C4F6AE}" v="576" dt="2024-04-15T23:12:09.4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45"/>
    <p:restoredTop sz="94694"/>
  </p:normalViewPr>
  <p:slideViewPr>
    <p:cSldViewPr snapToGrid="0" snapToObjects="1">
      <p:cViewPr>
        <p:scale>
          <a:sx n="93" d="100"/>
          <a:sy n="93" d="100"/>
        </p:scale>
        <p:origin x="-108" y="1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85151E-4674-4153-A610-7EB530676C3F}" type="datetimeFigureOut">
              <a:rPr lang="es-GT" smtClean="0"/>
              <a:t>20/09/2024</a:t>
            </a:fld>
            <a:endParaRPr lang="es-GT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GT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GT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A0565E-1E7C-4E2D-9B51-B2D24B40BD34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591319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0565E-1E7C-4E2D-9B51-B2D24B40BD34}" type="slidenum">
              <a:rPr lang="es-GT" smtClean="0"/>
              <a:t>7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519148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2B3578A-9157-6141-8D8B-0147C28EC3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4BD462E0-B8B4-354F-B48A-FB65A684DD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32CE932C-FEF6-D242-9AAF-D16F84160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20/09/2024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3A073356-E3CF-4442-A9F4-814AE7FEB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8DA816A5-86B9-7647-BA1C-B814A8164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869139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3DF104F-3959-6047-92AC-779B78999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CAF44DBC-E909-4F4D-9E5E-C981186D9D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EF18716-8607-F748-8A1C-705618AB4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20/09/2024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7924D4FE-B475-144C-8FAD-BE5D3186E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3D499CCD-B6C2-B94F-897E-8BC8932DE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454192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4ECAF9E-165E-7B4C-9E0E-BFF5853E5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3C5485BF-8AC3-C148-9A1D-6ECE41B372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BCB6C60E-59A4-E849-BA6B-77E7B967A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20/09/2024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D85D5C53-892B-854B-9D23-C28147C81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D6197A51-055B-3743-BC65-31B02234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793381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AEBF840-BAE4-F34B-8801-4EA487463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C3FD6930-F026-B34D-873C-2476373321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DB027978-94F2-7C49-9A97-4DBFEF3F0F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26764144-ADE2-F845-8061-BE941F275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20/09/2024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0A75F1C9-5A65-BF47-9176-92260EE7D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F46815B6-6DA8-EF4E-85EE-44EA17FC8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723153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4A128C0-7C0C-8F47-B536-5F9DF45D6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E7308102-7615-804F-ADCD-248DDC3DF4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C30D84D3-6873-5B47-9220-E1C20F7AF6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097814A5-AC9F-F84A-8DC8-76642F869D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AE368F02-15BA-6142-86A8-5697AD4319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DDECEB56-CCDA-134C-9321-BD75F86F5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20/09/2024</a:t>
            </a:fld>
            <a:endParaRPr lang="es-GT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C7BE4FD2-C573-F14C-8A6B-EB4F92E7A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4C1A6395-5C35-F341-96D1-CE5E7A8F9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266434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F825C1E-4AC5-1440-AF30-CA84B5557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A709ECEB-25A1-BC46-A5D2-E45C240C6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20/09/2024</a:t>
            </a:fld>
            <a:endParaRPr lang="es-GT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48AF3042-7F6F-9F41-A1C9-0907AB1FF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4EB3EA2F-BF71-D04C-A90B-F56C0D24E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183987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1A2DAE78-1A9B-104D-BFF0-43153E5A3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20/09/2024</a:t>
            </a:fld>
            <a:endParaRPr lang="es-GT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BB1DCBAA-6D1C-1E49-81E9-B4647F77E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DCBF2DF7-A9A0-7F41-9DE7-412747CB3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925832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5519AF7-8A07-A64C-852C-091343591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DC463323-8811-894C-87C8-22CC7ED7D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4EFD6BA6-18C2-0E43-8E1B-FB59BE4065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F476ACC2-A71C-AA45-9375-55AED2D8F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20/09/2024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F760BA5F-85F1-3F41-BB05-0F116231C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75FB294C-05E9-1049-A27B-00F8871C2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579735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90F97BD-089A-0047-996D-59C17751C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8568DC32-C94E-604B-A0C5-10875BF0BF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0A20C940-292F-0E42-BA96-6A3A765C67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C3049649-229D-5948-A501-B63DEB8BB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20/09/2024</a:t>
            </a:fld>
            <a:endParaRPr lang="es-GT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08A2503E-95BA-D24E-B72A-F6F43BEB8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32559918-6EB9-4940-96B3-513672363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567188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F8EB487-EAA1-A84B-849A-42DEB1AF7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4B29034A-01EE-0C47-8FEC-BA5E7EEF8A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AC1761A3-0142-7E42-804E-E4BAB3213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20/09/2024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2ADE0058-26C4-9B4B-A8D5-79F31DAF5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CAD1DE97-164E-9746-B7FA-691C7DBF9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88462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57BBF326-B631-5448-8F72-F16818B276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5BCE8F4F-8962-874E-BA05-7C8B397858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3AFC45AB-972C-F34D-BE14-7FD11B805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20/09/2024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6CB2CF8A-368B-7347-BFE9-C865B14F7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D567150-0AC7-9C48-9C61-BBA901FD0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483399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F61A75A8-6042-0B4F-932B-2B6E7A71B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82BFDB75-FC4C-9E46-8267-F3A29FEAC8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B087E0F5-9507-234E-862A-A62C099BE0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52B0BA-3CCA-D246-BB92-D00AF938F3BB}" type="datetimeFigureOut">
              <a:rPr lang="es-GT" smtClean="0"/>
              <a:t>20/09/2024</a:t>
            </a:fld>
            <a:endParaRPr lang="es-GT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39D3D20-0635-984A-A247-3DBABB9638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GT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DBD18BA-F621-F448-A04A-BF0865C5F9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CA97E-B1DA-9C4E-BAA5-F80DC6EF9D8E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3301663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G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28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 descr="Texto&#10;&#10;Descripción generada automáticamente con confianza baja">
            <a:extLst>
              <a:ext uri="{FF2B5EF4-FFF2-40B4-BE49-F238E27FC236}">
                <a16:creationId xmlns:a16="http://schemas.microsoft.com/office/drawing/2014/main" xmlns="" id="{F17B825A-09AC-30C8-B0E3-30EF3F678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1608" y="2105137"/>
            <a:ext cx="6848783" cy="2647725"/>
          </a:xfrm>
          <a:prstGeom prst="rect">
            <a:avLst/>
          </a:prstGeom>
        </p:spPr>
      </p:pic>
      <p:cxnSp>
        <p:nvCxnSpPr>
          <p:cNvPr id="5" name="Conector recto 4">
            <a:extLst>
              <a:ext uri="{FF2B5EF4-FFF2-40B4-BE49-F238E27FC236}">
                <a16:creationId xmlns:a16="http://schemas.microsoft.com/office/drawing/2014/main" xmlns="" id="{866CA79C-36D6-9A82-9ECA-E2252D14E84F}"/>
              </a:ext>
            </a:extLst>
          </p:cNvPr>
          <p:cNvCxnSpPr/>
          <p:nvPr/>
        </p:nvCxnSpPr>
        <p:spPr>
          <a:xfrm>
            <a:off x="7162800" y="6502399"/>
            <a:ext cx="460586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xmlns="" id="{7CE1B7BB-5CFB-BC25-6B51-E0CD76E29880}"/>
              </a:ext>
            </a:extLst>
          </p:cNvPr>
          <p:cNvCxnSpPr/>
          <p:nvPr/>
        </p:nvCxnSpPr>
        <p:spPr>
          <a:xfrm>
            <a:off x="368674" y="6502399"/>
            <a:ext cx="460586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n 7" descr="Logotipo&#10;&#10;Descripción generada automáticamente">
            <a:extLst>
              <a:ext uri="{FF2B5EF4-FFF2-40B4-BE49-F238E27FC236}">
                <a16:creationId xmlns:a16="http://schemas.microsoft.com/office/drawing/2014/main" xmlns="" id="{159178A2-AB28-D6B4-20C0-EEF9571269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1870" y="6033324"/>
            <a:ext cx="2133600" cy="824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994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28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>
            <a:extLst>
              <a:ext uri="{FF2B5EF4-FFF2-40B4-BE49-F238E27FC236}">
                <a16:creationId xmlns:a16="http://schemas.microsoft.com/office/drawing/2014/main" xmlns="" id="{04E6BA7F-AD96-8A6F-CDC9-0BEDD17FE946}"/>
              </a:ext>
            </a:extLst>
          </p:cNvPr>
          <p:cNvGrpSpPr/>
          <p:nvPr/>
        </p:nvGrpSpPr>
        <p:grpSpPr>
          <a:xfrm rot="16200000">
            <a:off x="-3477372" y="3396465"/>
            <a:ext cx="7010766" cy="108000"/>
            <a:chOff x="-114000" y="6750000"/>
            <a:chExt cx="12420000" cy="108000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xmlns="" id="{38A7F18D-3925-C454-BA4A-665907AEC1D2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xmlns="" id="{3B397E3F-66E2-4079-0E4C-946DEF87A250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xmlns="" id="{DD0E3011-4D31-B008-3DFE-4AB38627DBE7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045FEAA-14A2-D946-AD1C-8F22934E24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32486" y="2307137"/>
            <a:ext cx="6655791" cy="2245677"/>
          </a:xfrm>
        </p:spPr>
        <p:txBody>
          <a:bodyPr anchor="ctr">
            <a:normAutofit fontScale="90000"/>
          </a:bodyPr>
          <a:lstStyle/>
          <a:p>
            <a:r>
              <a:rPr lang="es-GT" sz="4400" b="1" dirty="0" smtClean="0">
                <a:solidFill>
                  <a:schemeClr val="bg1"/>
                </a:solidFill>
                <a:latin typeface="Altivo Regular" panose="020B0000000000000000" pitchFamily="34" charset="77"/>
              </a:rPr>
              <a:t>Informe de Rendición de Cuentas</a:t>
            </a:r>
            <a:br>
              <a:rPr lang="es-GT" sz="4400" b="1" dirty="0" smtClean="0">
                <a:solidFill>
                  <a:schemeClr val="bg1"/>
                </a:solidFill>
                <a:latin typeface="Altivo Regular" panose="020B0000000000000000" pitchFamily="34" charset="77"/>
              </a:rPr>
            </a:br>
            <a:r>
              <a:rPr lang="es-GT" sz="4400" b="1" dirty="0" smtClean="0">
                <a:solidFill>
                  <a:schemeClr val="bg1"/>
                </a:solidFill>
                <a:latin typeface="Altivo Regular" panose="020B0000000000000000" pitchFamily="34" charset="77"/>
              </a:rPr>
              <a:t>2º Cuatrimestre </a:t>
            </a:r>
            <a:br>
              <a:rPr lang="es-GT" sz="4400" b="1" dirty="0" smtClean="0">
                <a:solidFill>
                  <a:schemeClr val="bg1"/>
                </a:solidFill>
                <a:latin typeface="Altivo Regular" panose="020B0000000000000000" pitchFamily="34" charset="77"/>
              </a:rPr>
            </a:br>
            <a:r>
              <a:rPr lang="es-GT" sz="3900" b="1" dirty="0" smtClean="0">
                <a:solidFill>
                  <a:schemeClr val="bg1"/>
                </a:solidFill>
                <a:latin typeface="Altivo Regular" panose="020B0000000000000000" pitchFamily="34" charset="77"/>
              </a:rPr>
              <a:t>Mayo-Agosto 2024</a:t>
            </a:r>
            <a:endParaRPr lang="es-GT" sz="3900" dirty="0">
              <a:solidFill>
                <a:srgbClr val="23B2E3"/>
              </a:solidFill>
              <a:latin typeface="Altivo Regular" panose="020B0000000000000000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770223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upo 25">
            <a:extLst>
              <a:ext uri="{FF2B5EF4-FFF2-40B4-BE49-F238E27FC236}">
                <a16:creationId xmlns:a16="http://schemas.microsoft.com/office/drawing/2014/main" xmlns="" id="{A418BA9B-4719-7547-9643-982FFB650E22}"/>
              </a:ext>
            </a:extLst>
          </p:cNvPr>
          <p:cNvGrpSpPr/>
          <p:nvPr/>
        </p:nvGrpSpPr>
        <p:grpSpPr>
          <a:xfrm rot="16200000">
            <a:off x="-3484040" y="3375000"/>
            <a:ext cx="7010766" cy="108000"/>
            <a:chOff x="-114000" y="6750000"/>
            <a:chExt cx="12420000" cy="108000"/>
          </a:xfrm>
        </p:grpSpPr>
        <p:sp>
          <p:nvSpPr>
            <p:cNvPr id="27" name="Rectángulo 26">
              <a:extLst>
                <a:ext uri="{FF2B5EF4-FFF2-40B4-BE49-F238E27FC236}">
                  <a16:creationId xmlns:a16="http://schemas.microsoft.com/office/drawing/2014/main" xmlns="" id="{79ED96DB-12B3-EBD2-CA19-DAE840CA0508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xmlns="" id="{C6CF4613-4068-4B04-2AF8-2C3B8ACF076E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29" name="Rectángulo 28">
              <a:extLst>
                <a:ext uri="{FF2B5EF4-FFF2-40B4-BE49-F238E27FC236}">
                  <a16:creationId xmlns:a16="http://schemas.microsoft.com/office/drawing/2014/main" xmlns="" id="{5838A726-591D-60EF-A3BD-E5761BC97840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</p:grp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B8575C48-456F-FE15-F063-05BF01CDE948}"/>
              </a:ext>
            </a:extLst>
          </p:cNvPr>
          <p:cNvSpPr/>
          <p:nvPr/>
        </p:nvSpPr>
        <p:spPr>
          <a:xfrm>
            <a:off x="10476178" y="-185224"/>
            <a:ext cx="1420586" cy="1539068"/>
          </a:xfrm>
          <a:prstGeom prst="rect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A7BA762B-EC95-9A12-1130-E4BD4D379E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687241" y="77821"/>
            <a:ext cx="993353" cy="1016522"/>
          </a:xfrm>
          <a:prstGeom prst="rect">
            <a:avLst/>
          </a:prstGeom>
        </p:spPr>
      </p:pic>
      <p:pic>
        <p:nvPicPr>
          <p:cNvPr id="2" name="Imagen 1" descr="Logotipo&#10;&#10;Descripción generada automáticamente">
            <a:extLst>
              <a:ext uri="{FF2B5EF4-FFF2-40B4-BE49-F238E27FC236}">
                <a16:creationId xmlns:a16="http://schemas.microsoft.com/office/drawing/2014/main" xmlns="" id="{7C0BBBE2-CCE1-B63A-7F26-9A35B8ADAC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6178" y="6278379"/>
            <a:ext cx="1498557" cy="579621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863029" y="753300"/>
            <a:ext cx="41302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2400" b="1" dirty="0" smtClean="0">
                <a:solidFill>
                  <a:schemeClr val="accent1">
                    <a:lumMod val="75000"/>
                  </a:schemeClr>
                </a:solidFill>
              </a:rPr>
              <a:t>Dirección General de Trabajo</a:t>
            </a:r>
            <a:endParaRPr lang="es-GT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4813443" y="1214965"/>
            <a:ext cx="4613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GT"/>
          </a:p>
        </p:txBody>
      </p:sp>
      <p:sp>
        <p:nvSpPr>
          <p:cNvPr id="6" name="5 CuadroTexto"/>
          <p:cNvSpPr txBox="1"/>
          <p:nvPr/>
        </p:nvSpPr>
        <p:spPr>
          <a:xfrm>
            <a:off x="744877" y="1310537"/>
            <a:ext cx="43665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smtClean="0"/>
              <a:t>Protege la </a:t>
            </a:r>
            <a:r>
              <a:rPr lang="es-ES" dirty="0"/>
              <a:t>libertad sindical mediante el trámite de inscripción </a:t>
            </a:r>
            <a:r>
              <a:rPr lang="es-ES" dirty="0" smtClean="0"/>
              <a:t>de personerías jurídicas de sindicatos.  Registra contratos laborales de trabajo, para promover </a:t>
            </a:r>
            <a:r>
              <a:rPr lang="es-ES" dirty="0"/>
              <a:t>y </a:t>
            </a:r>
            <a:r>
              <a:rPr lang="es-ES" dirty="0" smtClean="0"/>
              <a:t>armonizar </a:t>
            </a:r>
            <a:r>
              <a:rPr lang="es-ES" dirty="0"/>
              <a:t>las relaciones laborales entre los empleadores y los </a:t>
            </a:r>
            <a:r>
              <a:rPr lang="es-ES" dirty="0" smtClean="0"/>
              <a:t>trabajadores. </a:t>
            </a:r>
            <a:endParaRPr lang="es-GT" dirty="0"/>
          </a:p>
        </p:txBody>
      </p:sp>
      <p:sp>
        <p:nvSpPr>
          <p:cNvPr id="12" name="11 CuadroTexto"/>
          <p:cNvSpPr txBox="1"/>
          <p:nvPr/>
        </p:nvSpPr>
        <p:spPr>
          <a:xfrm>
            <a:off x="6281099" y="3618962"/>
            <a:ext cx="27021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900" dirty="0" smtClean="0"/>
              <a:t>Reunión de la Comisión Tripartita de Trabajo</a:t>
            </a:r>
            <a:endParaRPr lang="es-GT" sz="9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4483" y="852442"/>
            <a:ext cx="4798029" cy="2670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2088105"/>
              </p:ext>
            </p:extLst>
          </p:nvPr>
        </p:nvGraphicFramePr>
        <p:xfrm>
          <a:off x="1144427" y="3999805"/>
          <a:ext cx="9245602" cy="21050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92113"/>
                <a:gridCol w="740604"/>
                <a:gridCol w="734631"/>
                <a:gridCol w="573371"/>
                <a:gridCol w="636083"/>
                <a:gridCol w="636083"/>
                <a:gridCol w="967563"/>
                <a:gridCol w="1182577"/>
                <a:gridCol w="1182577"/>
              </a:tblGrid>
              <a:tr h="16192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PROUCTO/SUBPRODUCTO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 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 gridSpan="7">
                  <a:txBody>
                    <a:bodyPr/>
                    <a:lstStyle/>
                    <a:p>
                      <a:pPr algn="ctr" fontAlgn="t"/>
                      <a:r>
                        <a:rPr lang="es-GT" sz="1000" b="1" u="none" strike="noStrike">
                          <a:effectLst/>
                        </a:rPr>
                        <a:t>EJECUCIÓN DE METAS FÍSICAS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</a:tr>
              <a:tr h="323850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VIGENTE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>
                          <a:effectLst/>
                        </a:rPr>
                        <a:t>MAYO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>
                          <a:effectLst/>
                        </a:rPr>
                        <a:t>JUNIO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>
                          <a:effectLst/>
                        </a:rPr>
                        <a:t>JULIO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AGOSTO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2do CUATRIMESTRE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% EJECUCIÓN DEL CUATRIMESTRE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485775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000" u="none" strike="noStrike">
                          <a:effectLst/>
                        </a:rPr>
                        <a:t>Registro y control de relaciones laborales y organizaciones sindicales a empleadores y trabajadores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Documento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801,050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65,430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52,564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64,898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58,771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241,663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30%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23850">
                <a:tc>
                  <a:txBody>
                    <a:bodyPr/>
                    <a:lstStyle/>
                    <a:p>
                      <a:pPr algn="l" rtl="0" fontAlgn="t"/>
                      <a:r>
                        <a:rPr lang="es-ES" sz="1000" u="none" strike="noStrike">
                          <a:effectLst/>
                        </a:rPr>
                        <a:t>Registro de relaciones laborales con certeza jurídica a empleadores y trabajadores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Documento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600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52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46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36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43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177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30%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23850">
                <a:tc>
                  <a:txBody>
                    <a:bodyPr/>
                    <a:lstStyle/>
                    <a:p>
                      <a:pPr algn="l" rtl="0" fontAlgn="t"/>
                      <a:r>
                        <a:rPr lang="es-ES" sz="1000" u="none" strike="noStrike">
                          <a:effectLst/>
                        </a:rPr>
                        <a:t>Organizaciones sindicales con personería jurídica reconocida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Documento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450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40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33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23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29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125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28%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485775">
                <a:tc>
                  <a:txBody>
                    <a:bodyPr/>
                    <a:lstStyle/>
                    <a:p>
                      <a:pPr algn="l" rtl="0" fontAlgn="t"/>
                      <a:r>
                        <a:rPr lang="es-ES" sz="1000" u="none" strike="noStrike">
                          <a:effectLst/>
                        </a:rPr>
                        <a:t>Registro del vínculo económico-jurídico de las relaciones laborales de empleadores y trabajadores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Documento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800,000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65,338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52,485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64,839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58,771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241,433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30%</a:t>
                      </a:r>
                      <a:endParaRPr lang="es-GT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4380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upo 25">
            <a:extLst>
              <a:ext uri="{FF2B5EF4-FFF2-40B4-BE49-F238E27FC236}">
                <a16:creationId xmlns:a16="http://schemas.microsoft.com/office/drawing/2014/main" xmlns="" id="{A418BA9B-4719-7547-9643-982FFB650E22}"/>
              </a:ext>
            </a:extLst>
          </p:cNvPr>
          <p:cNvGrpSpPr/>
          <p:nvPr/>
        </p:nvGrpSpPr>
        <p:grpSpPr>
          <a:xfrm rot="16200000">
            <a:off x="-3484040" y="3375000"/>
            <a:ext cx="7010766" cy="108000"/>
            <a:chOff x="-114000" y="6750000"/>
            <a:chExt cx="12420000" cy="108000"/>
          </a:xfrm>
        </p:grpSpPr>
        <p:sp>
          <p:nvSpPr>
            <p:cNvPr id="27" name="Rectángulo 26">
              <a:extLst>
                <a:ext uri="{FF2B5EF4-FFF2-40B4-BE49-F238E27FC236}">
                  <a16:creationId xmlns:a16="http://schemas.microsoft.com/office/drawing/2014/main" xmlns="" id="{79ED96DB-12B3-EBD2-CA19-DAE840CA0508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xmlns="" id="{C6CF4613-4068-4B04-2AF8-2C3B8ACF076E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29" name="Rectángulo 28">
              <a:extLst>
                <a:ext uri="{FF2B5EF4-FFF2-40B4-BE49-F238E27FC236}">
                  <a16:creationId xmlns:a16="http://schemas.microsoft.com/office/drawing/2014/main" xmlns="" id="{5838A726-591D-60EF-A3BD-E5761BC97840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</p:grp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B8575C48-456F-FE15-F063-05BF01CDE948}"/>
              </a:ext>
            </a:extLst>
          </p:cNvPr>
          <p:cNvSpPr/>
          <p:nvPr/>
        </p:nvSpPr>
        <p:spPr>
          <a:xfrm>
            <a:off x="10476178" y="-185224"/>
            <a:ext cx="1420586" cy="1539068"/>
          </a:xfrm>
          <a:prstGeom prst="rect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A7BA762B-EC95-9A12-1130-E4BD4D379E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687241" y="77821"/>
            <a:ext cx="993353" cy="1016522"/>
          </a:xfrm>
          <a:prstGeom prst="rect">
            <a:avLst/>
          </a:prstGeom>
        </p:spPr>
      </p:pic>
      <p:pic>
        <p:nvPicPr>
          <p:cNvPr id="2" name="Imagen 1" descr="Logotipo&#10;&#10;Descripción generada automáticamente">
            <a:extLst>
              <a:ext uri="{FF2B5EF4-FFF2-40B4-BE49-F238E27FC236}">
                <a16:creationId xmlns:a16="http://schemas.microsoft.com/office/drawing/2014/main" xmlns="" id="{7C0BBBE2-CCE1-B63A-7F26-9A35B8ADAC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6178" y="6278379"/>
            <a:ext cx="1498557" cy="579621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4813443" y="1214965"/>
            <a:ext cx="4613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GT"/>
          </a:p>
        </p:txBody>
      </p:sp>
      <p:sp>
        <p:nvSpPr>
          <p:cNvPr id="15" name="14 CuadroTexto"/>
          <p:cNvSpPr txBox="1"/>
          <p:nvPr/>
        </p:nvSpPr>
        <p:spPr>
          <a:xfrm>
            <a:off x="1366463" y="610320"/>
            <a:ext cx="76336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2400" b="1" dirty="0" smtClean="0">
                <a:solidFill>
                  <a:schemeClr val="accent1">
                    <a:lumMod val="75000"/>
                  </a:schemeClr>
                </a:solidFill>
              </a:rPr>
              <a:t>Dirección de Fomento a la Legalidad Laboral</a:t>
            </a:r>
            <a:endParaRPr lang="es-GT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6679378" y="1951672"/>
            <a:ext cx="328655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Capacita </a:t>
            </a:r>
            <a:r>
              <a:rPr lang="es-ES" dirty="0"/>
              <a:t>en </a:t>
            </a:r>
            <a:r>
              <a:rPr lang="es-ES" dirty="0" smtClean="0"/>
              <a:t>derechos </a:t>
            </a:r>
            <a:r>
              <a:rPr lang="es-ES" dirty="0"/>
              <a:t>y </a:t>
            </a:r>
            <a:r>
              <a:rPr lang="es-ES" dirty="0" smtClean="0"/>
              <a:t>obligaciones laborales a empleadores y trabajadores, con el fin de cumplir la normativa laboral vigente y evitar faltas laborales.</a:t>
            </a:r>
            <a:endParaRPr lang="es-GT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364" y="1353844"/>
            <a:ext cx="4842018" cy="2867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0932774"/>
              </p:ext>
            </p:extLst>
          </p:nvPr>
        </p:nvGraphicFramePr>
        <p:xfrm>
          <a:off x="1366463" y="4843174"/>
          <a:ext cx="9245602" cy="9715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92113"/>
                <a:gridCol w="740604"/>
                <a:gridCol w="734631"/>
                <a:gridCol w="573371"/>
                <a:gridCol w="636083"/>
                <a:gridCol w="636083"/>
                <a:gridCol w="967563"/>
                <a:gridCol w="1182577"/>
                <a:gridCol w="1182577"/>
              </a:tblGrid>
              <a:tr h="16192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PROUCTO/SUBPRODUCTO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 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 gridSpan="7">
                  <a:txBody>
                    <a:bodyPr/>
                    <a:lstStyle/>
                    <a:p>
                      <a:pPr algn="ctr" fontAlgn="t"/>
                      <a:r>
                        <a:rPr lang="es-GT" sz="1000" b="1" u="none" strike="noStrike" dirty="0">
                          <a:effectLst/>
                        </a:rPr>
                        <a:t>EJECUCIÓN DE METAS FÍSICAS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</a:tr>
              <a:tr h="323850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VIGENTE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MAYO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JUNIO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JULIO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AGOSTO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2do CUATRIMESTRE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% EJECUCIÓN DEL CUATRIMESTRE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485775">
                <a:tc>
                  <a:txBody>
                    <a:bodyPr/>
                    <a:lstStyle/>
                    <a:p>
                      <a:pPr algn="l" rtl="0" fontAlgn="t"/>
                      <a:r>
                        <a:rPr lang="es-ES" sz="1000" u="none" strike="noStrike">
                          <a:effectLst/>
                        </a:rPr>
                        <a:t>Trabajadores y empleadores capacitados y asesorados en derechos y obligaciones laborales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Persona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7,500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749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585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595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701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2,630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35%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8916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upo 25">
            <a:extLst>
              <a:ext uri="{FF2B5EF4-FFF2-40B4-BE49-F238E27FC236}">
                <a16:creationId xmlns:a16="http://schemas.microsoft.com/office/drawing/2014/main" xmlns="" id="{A418BA9B-4719-7547-9643-982FFB650E22}"/>
              </a:ext>
            </a:extLst>
          </p:cNvPr>
          <p:cNvGrpSpPr/>
          <p:nvPr/>
        </p:nvGrpSpPr>
        <p:grpSpPr>
          <a:xfrm rot="16200000">
            <a:off x="-3484040" y="3375000"/>
            <a:ext cx="7010766" cy="108000"/>
            <a:chOff x="-114000" y="6750000"/>
            <a:chExt cx="12420000" cy="108000"/>
          </a:xfrm>
        </p:grpSpPr>
        <p:sp>
          <p:nvSpPr>
            <p:cNvPr id="27" name="Rectángulo 26">
              <a:extLst>
                <a:ext uri="{FF2B5EF4-FFF2-40B4-BE49-F238E27FC236}">
                  <a16:creationId xmlns:a16="http://schemas.microsoft.com/office/drawing/2014/main" xmlns="" id="{79ED96DB-12B3-EBD2-CA19-DAE840CA0508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xmlns="" id="{C6CF4613-4068-4B04-2AF8-2C3B8ACF076E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29" name="Rectángulo 28">
              <a:extLst>
                <a:ext uri="{FF2B5EF4-FFF2-40B4-BE49-F238E27FC236}">
                  <a16:creationId xmlns:a16="http://schemas.microsoft.com/office/drawing/2014/main" xmlns="" id="{5838A726-591D-60EF-A3BD-E5761BC97840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</p:grp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B8575C48-456F-FE15-F063-05BF01CDE948}"/>
              </a:ext>
            </a:extLst>
          </p:cNvPr>
          <p:cNvSpPr/>
          <p:nvPr/>
        </p:nvSpPr>
        <p:spPr>
          <a:xfrm>
            <a:off x="10476178" y="-185224"/>
            <a:ext cx="1420586" cy="1539068"/>
          </a:xfrm>
          <a:prstGeom prst="rect">
            <a:avLst/>
          </a:prstGeom>
          <a:solidFill>
            <a:srgbClr val="1928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A7BA762B-EC95-9A12-1130-E4BD4D379E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687241" y="77821"/>
            <a:ext cx="993353" cy="1016522"/>
          </a:xfrm>
          <a:prstGeom prst="rect">
            <a:avLst/>
          </a:prstGeom>
        </p:spPr>
      </p:pic>
      <p:pic>
        <p:nvPicPr>
          <p:cNvPr id="2" name="Imagen 1" descr="Logotipo&#10;&#10;Descripción generada automáticamente">
            <a:extLst>
              <a:ext uri="{FF2B5EF4-FFF2-40B4-BE49-F238E27FC236}">
                <a16:creationId xmlns:a16="http://schemas.microsoft.com/office/drawing/2014/main" xmlns="" id="{7C0BBBE2-CCE1-B63A-7F26-9A35B8ADAC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6178" y="6278379"/>
            <a:ext cx="1498557" cy="579621"/>
          </a:xfrm>
          <a:prstGeom prst="rect">
            <a:avLst/>
          </a:prstGeom>
        </p:spPr>
      </p:pic>
      <p:sp>
        <p:nvSpPr>
          <p:cNvPr id="9" name="8 CuadroTexto"/>
          <p:cNvSpPr txBox="1"/>
          <p:nvPr/>
        </p:nvSpPr>
        <p:spPr>
          <a:xfrm>
            <a:off x="2763749" y="388925"/>
            <a:ext cx="6587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2400" b="1" dirty="0" smtClean="0">
                <a:solidFill>
                  <a:schemeClr val="accent1">
                    <a:lumMod val="75000"/>
                  </a:schemeClr>
                </a:solidFill>
              </a:rPr>
              <a:t>Dirección General de Empleo </a:t>
            </a:r>
            <a:endParaRPr lang="es-GT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8266316" y="1440623"/>
            <a:ext cx="341427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1400" dirty="0" smtClean="0"/>
              <a:t>Realiza acciones que permite fortalecer el perfil ocupacional de la población en edad de trabajar, así como la intermediación de demanda y oferta laboral a través del Servicio Nacional de Empleo y las Ventanillas Únicas de Empleo -</a:t>
            </a:r>
            <a:r>
              <a:rPr lang="es-GT" sz="1400" dirty="0" err="1" smtClean="0"/>
              <a:t>VUME´s</a:t>
            </a:r>
            <a:r>
              <a:rPr lang="es-GT" sz="1400" dirty="0" smtClean="0"/>
              <a:t>-.  Promueve la migración laboral en condiciones dignas y seguras tanto a extranjeros, como a nacionales.</a:t>
            </a:r>
            <a:endParaRPr lang="es-GT" sz="1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6316" y="3429000"/>
            <a:ext cx="2953096" cy="2700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2367936"/>
              </p:ext>
            </p:extLst>
          </p:nvPr>
        </p:nvGraphicFramePr>
        <p:xfrm>
          <a:off x="503434" y="1214592"/>
          <a:ext cx="7736440" cy="50667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13045"/>
                <a:gridCol w="658386"/>
                <a:gridCol w="658386"/>
                <a:gridCol w="658386"/>
                <a:gridCol w="658386"/>
                <a:gridCol w="658386"/>
                <a:gridCol w="910767"/>
                <a:gridCol w="913511"/>
                <a:gridCol w="1007187"/>
              </a:tblGrid>
              <a:tr h="14895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PRODUCTO/SUBPRODUCTO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s-GT" sz="1000" b="1" u="none" strike="noStrike" dirty="0">
                          <a:effectLst/>
                        </a:rPr>
                        <a:t> 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 gridSpan="7">
                  <a:txBody>
                    <a:bodyPr/>
                    <a:lstStyle/>
                    <a:p>
                      <a:pPr algn="ctr" fontAlgn="t"/>
                      <a:r>
                        <a:rPr lang="es-GT" sz="1000" b="1" u="none" strike="noStrike" dirty="0">
                          <a:effectLst/>
                        </a:rPr>
                        <a:t>EJECUCIÓN DE METAS FÍSICAS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</a:tr>
              <a:tr h="297898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VIGENTE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MAYO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JUNIO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JULIO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AGOSTO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2do CUATRIMESTRE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% EJECUCIÓN DEL CUATRIMESTRE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59579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u="none" strike="noStrike" dirty="0">
                          <a:effectLst/>
                        </a:rPr>
                        <a:t>Personas informadas, orientadas y colocadas para un trabajo temporal en el exterior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Persona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12,071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2,441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1,542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1,352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1,246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6,581</a:t>
                      </a:r>
                      <a:endParaRPr lang="es-GT" sz="1000" b="1" i="0" u="none" strike="noStrike" dirty="0">
                        <a:solidFill>
                          <a:schemeClr val="tx1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55%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</a:tr>
              <a:tr h="446848"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Personas extranjeras autorizadas para laborar en Guatemala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Persona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3,764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300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333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350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300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1,283</a:t>
                      </a:r>
                      <a:endParaRPr lang="es-GT" sz="1000" b="1" i="0" u="none" strike="noStrike" dirty="0">
                        <a:solidFill>
                          <a:schemeClr val="tx1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34%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</a:tr>
              <a:tr h="44684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u="none" strike="noStrike" dirty="0">
                          <a:effectLst/>
                        </a:rPr>
                        <a:t>Personas formadas en competencias técnico </a:t>
                      </a:r>
                      <a:r>
                        <a:rPr lang="es-ES" sz="1000" u="none" strike="noStrike" dirty="0" smtClean="0">
                          <a:effectLst/>
                        </a:rPr>
                        <a:t>profesionales </a:t>
                      </a:r>
                      <a:r>
                        <a:rPr lang="es-ES" sz="1000" u="none" strike="noStrike" dirty="0">
                          <a:effectLst/>
                        </a:rPr>
                        <a:t>para el empleo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Persona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1,144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120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116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220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146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602</a:t>
                      </a:r>
                      <a:endParaRPr lang="es-GT" sz="1000" b="1" i="0" u="none" strike="noStrike" dirty="0">
                        <a:solidFill>
                          <a:schemeClr val="tx1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53%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</a:tr>
              <a:tr h="44684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1" u="none" strike="noStrike" dirty="0">
                          <a:effectLst/>
                        </a:rPr>
                        <a:t>Personas orientadas e Intermediadas en el mercado laboral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Persona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65,140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>
                          <a:effectLst/>
                        </a:rPr>
                        <a:t>4,912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>
                          <a:effectLst/>
                        </a:rPr>
                        <a:t>4,913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4,916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4,857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19,598</a:t>
                      </a:r>
                      <a:endParaRPr lang="es-GT" sz="1000" b="1" i="0" u="none" strike="noStrike" dirty="0">
                        <a:solidFill>
                          <a:schemeClr val="tx1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30%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</a:tr>
              <a:tr h="59579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u="none" strike="noStrike" dirty="0">
                          <a:effectLst/>
                        </a:rPr>
                        <a:t>Personas orientadas laboralmente a través de la red nacional de servicios públicos de empleo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Persona</a:t>
                      </a:r>
                      <a:endParaRPr lang="es-GT" sz="1000" b="0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27,272</a:t>
                      </a:r>
                      <a:endParaRPr lang="es-GT" sz="1000" b="0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1,757</a:t>
                      </a:r>
                      <a:endParaRPr lang="es-GT" sz="1000" b="0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1,758</a:t>
                      </a:r>
                      <a:endParaRPr lang="es-GT" sz="1000" b="0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1,761</a:t>
                      </a:r>
                      <a:endParaRPr lang="es-GT" sz="1000" b="0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1,702</a:t>
                      </a:r>
                      <a:endParaRPr lang="es-GT" sz="1000" b="0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6,978</a:t>
                      </a:r>
                      <a:endParaRPr lang="es-GT" sz="1000" b="1" i="0" u="none" strike="noStrike" dirty="0">
                        <a:solidFill>
                          <a:schemeClr val="tx1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26%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</a:tr>
              <a:tr h="44684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u="none" strike="noStrike" dirty="0">
                          <a:effectLst/>
                        </a:rPr>
                        <a:t>Personas intermediadas a </a:t>
                      </a:r>
                      <a:r>
                        <a:rPr lang="es-ES" sz="1000" u="none" strike="noStrike" dirty="0" err="1">
                          <a:effectLst/>
                        </a:rPr>
                        <a:t>traves</a:t>
                      </a:r>
                      <a:r>
                        <a:rPr lang="es-ES" sz="1000" u="none" strike="noStrike" dirty="0">
                          <a:effectLst/>
                        </a:rPr>
                        <a:t> de la red nacional de servicios de empleo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Persona</a:t>
                      </a:r>
                      <a:endParaRPr lang="es-GT" sz="1000" b="0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7,323</a:t>
                      </a:r>
                      <a:endParaRPr lang="es-GT" sz="1000" b="0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610</a:t>
                      </a:r>
                      <a:endParaRPr lang="es-GT" sz="1000" b="0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610</a:t>
                      </a:r>
                      <a:endParaRPr lang="es-GT" sz="1000" b="0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610</a:t>
                      </a:r>
                      <a:endParaRPr lang="es-GT" sz="1000" b="0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610</a:t>
                      </a:r>
                      <a:endParaRPr lang="es-GT" sz="1000" b="0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2,440</a:t>
                      </a:r>
                      <a:endParaRPr lang="es-GT" sz="1000" b="1" i="0" u="none" strike="noStrike" dirty="0">
                        <a:solidFill>
                          <a:schemeClr val="tx1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33%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</a:tr>
              <a:tr h="446848"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Personas en búsqueda de empleo registradas a </a:t>
                      </a:r>
                      <a:r>
                        <a:rPr lang="es-GT" sz="1000" u="none" strike="noStrike" dirty="0" err="1">
                          <a:effectLst/>
                        </a:rPr>
                        <a:t>traves</a:t>
                      </a:r>
                      <a:r>
                        <a:rPr lang="es-GT" sz="1000" u="none" strike="noStrike" dirty="0">
                          <a:effectLst/>
                        </a:rPr>
                        <a:t> de portal Tu Empleo</a:t>
                      </a:r>
                      <a:endParaRPr lang="es-GT" sz="1000" b="0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Persona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30,545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2,545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2,545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2,545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2,545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10,180</a:t>
                      </a:r>
                      <a:endParaRPr lang="es-GT" sz="1000" b="1" i="0" u="none" strike="noStrike" dirty="0">
                        <a:solidFill>
                          <a:schemeClr val="tx1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33%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</a:tr>
              <a:tr h="44684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u="none" strike="noStrike" dirty="0">
                          <a:effectLst/>
                        </a:rPr>
                        <a:t>Estudios del Mercado Laboral para facilitar la inserción y movilidad laboral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Documento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10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1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1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1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1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s-GT" sz="1000" b="1" i="0" u="none" strike="noStrike" dirty="0">
                        <a:solidFill>
                          <a:schemeClr val="tx1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40%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</a:tr>
              <a:tr h="59579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u="none" strike="noStrike" dirty="0">
                          <a:effectLst/>
                        </a:rPr>
                        <a:t>Personas beneficiadas con beca de empleo en actividades </a:t>
                      </a:r>
                      <a:r>
                        <a:rPr lang="es-ES" sz="1000" u="none" strike="noStrike" dirty="0" smtClean="0">
                          <a:effectLst/>
                        </a:rPr>
                        <a:t>económicas  </a:t>
                      </a:r>
                      <a:r>
                        <a:rPr lang="es-ES" sz="1000" u="none" strike="noStrike" dirty="0">
                          <a:effectLst/>
                        </a:rPr>
                        <a:t>diversas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Persona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663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80</a:t>
                      </a:r>
                      <a:endParaRPr lang="es-GT" sz="1000" b="0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55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80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241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456</a:t>
                      </a:r>
                      <a:endParaRPr lang="es-GT" sz="1000" b="1" i="0" u="none" strike="noStrike" dirty="0">
                        <a:solidFill>
                          <a:schemeClr val="tx1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69%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6593" marR="6593" marT="6593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216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ángulo 24">
            <a:extLst>
              <a:ext uri="{FF2B5EF4-FFF2-40B4-BE49-F238E27FC236}">
                <a16:creationId xmlns:a16="http://schemas.microsoft.com/office/drawing/2014/main" xmlns="" id="{7D93B9AD-A2CC-006C-95C5-FFC8A559E988}"/>
              </a:ext>
            </a:extLst>
          </p:cNvPr>
          <p:cNvSpPr/>
          <p:nvPr/>
        </p:nvSpPr>
        <p:spPr>
          <a:xfrm>
            <a:off x="6096000" y="6500212"/>
            <a:ext cx="516178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GT" sz="1000" dirty="0">
                <a:solidFill>
                  <a:schemeClr val="bg1">
                    <a:lumMod val="65000"/>
                  </a:schemeClr>
                </a:solidFill>
                <a:latin typeface="Altivo Light" panose="020B0000000000000000" pitchFamily="34" charset="77"/>
              </a:rPr>
              <a:t>*Datos recopilados de aspicipsamus derios aut offic te commosam</a:t>
            </a:r>
          </a:p>
        </p:txBody>
      </p:sp>
      <p:grpSp>
        <p:nvGrpSpPr>
          <p:cNvPr id="26" name="Grupo 25">
            <a:extLst>
              <a:ext uri="{FF2B5EF4-FFF2-40B4-BE49-F238E27FC236}">
                <a16:creationId xmlns:a16="http://schemas.microsoft.com/office/drawing/2014/main" xmlns="" id="{A418BA9B-4719-7547-9643-982FFB650E22}"/>
              </a:ext>
            </a:extLst>
          </p:cNvPr>
          <p:cNvGrpSpPr/>
          <p:nvPr/>
        </p:nvGrpSpPr>
        <p:grpSpPr>
          <a:xfrm rot="16200000">
            <a:off x="-3484040" y="3375000"/>
            <a:ext cx="7010766" cy="108000"/>
            <a:chOff x="-114000" y="6750000"/>
            <a:chExt cx="12420000" cy="108000"/>
          </a:xfrm>
        </p:grpSpPr>
        <p:sp>
          <p:nvSpPr>
            <p:cNvPr id="27" name="Rectángulo 26">
              <a:extLst>
                <a:ext uri="{FF2B5EF4-FFF2-40B4-BE49-F238E27FC236}">
                  <a16:creationId xmlns:a16="http://schemas.microsoft.com/office/drawing/2014/main" xmlns="" id="{79ED96DB-12B3-EBD2-CA19-DAE840CA0508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xmlns="" id="{C6CF4613-4068-4B04-2AF8-2C3B8ACF076E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29" name="Rectángulo 28">
              <a:extLst>
                <a:ext uri="{FF2B5EF4-FFF2-40B4-BE49-F238E27FC236}">
                  <a16:creationId xmlns:a16="http://schemas.microsoft.com/office/drawing/2014/main" xmlns="" id="{5838A726-591D-60EF-A3BD-E5761BC97840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</p:grpSp>
      <p:grpSp>
        <p:nvGrpSpPr>
          <p:cNvPr id="16" name="Grupo 15">
            <a:extLst>
              <a:ext uri="{FF2B5EF4-FFF2-40B4-BE49-F238E27FC236}">
                <a16:creationId xmlns:a16="http://schemas.microsoft.com/office/drawing/2014/main" xmlns="" id="{505D13F7-6A56-045E-E7A3-2461E469AF20}"/>
              </a:ext>
            </a:extLst>
          </p:cNvPr>
          <p:cNvGrpSpPr/>
          <p:nvPr/>
        </p:nvGrpSpPr>
        <p:grpSpPr>
          <a:xfrm>
            <a:off x="10476178" y="-185224"/>
            <a:ext cx="1420586" cy="1539068"/>
            <a:chOff x="10629901" y="-179614"/>
            <a:chExt cx="1420586" cy="1539068"/>
          </a:xfrm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xmlns="" id="{8C1F93A0-FFA2-FE51-A6FB-3EC291C859F9}"/>
                </a:ext>
              </a:extLst>
            </p:cNvPr>
            <p:cNvSpPr/>
            <p:nvPr/>
          </p:nvSpPr>
          <p:spPr>
            <a:xfrm>
              <a:off x="10629901" y="-179614"/>
              <a:ext cx="1420586" cy="1539068"/>
            </a:xfrm>
            <a:prstGeom prst="rect">
              <a:avLst/>
            </a:prstGeom>
            <a:solidFill>
              <a:srgbClr val="1928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xmlns="" id="{34A8B6D1-D494-181F-030C-E5C00230B9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10959144" y="363398"/>
              <a:ext cx="763377" cy="754726"/>
            </a:xfrm>
            <a:prstGeom prst="rect">
              <a:avLst/>
            </a:prstGeom>
          </p:spPr>
        </p:pic>
      </p:grpSp>
      <p:pic>
        <p:nvPicPr>
          <p:cNvPr id="5" name="Imagen 4" descr="Logotipo&#10;&#10;Descripción generada automáticamente">
            <a:extLst>
              <a:ext uri="{FF2B5EF4-FFF2-40B4-BE49-F238E27FC236}">
                <a16:creationId xmlns:a16="http://schemas.microsoft.com/office/drawing/2014/main" xmlns="" id="{A993A45F-904C-7FF9-4A7C-C0110A8059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6178" y="6278379"/>
            <a:ext cx="1498557" cy="579621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4387065" y="690879"/>
            <a:ext cx="57843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2400" b="1" dirty="0" smtClean="0">
                <a:solidFill>
                  <a:schemeClr val="accent1">
                    <a:lumMod val="50000"/>
                  </a:schemeClr>
                </a:solidFill>
              </a:rPr>
              <a:t>Dirección General de Previsión Social</a:t>
            </a:r>
          </a:p>
          <a:p>
            <a:pPr algn="ctr"/>
            <a:endParaRPr lang="es-GT" sz="24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es-GT" sz="2400" b="1" dirty="0" smtClean="0">
                <a:solidFill>
                  <a:schemeClr val="accent1">
                    <a:lumMod val="50000"/>
                  </a:schemeClr>
                </a:solidFill>
              </a:rPr>
              <a:t>Departamento de Salud y Seguridad Ocupacional</a:t>
            </a:r>
            <a:endParaRPr lang="es-GT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842926"/>
              </p:ext>
            </p:extLst>
          </p:nvPr>
        </p:nvGraphicFramePr>
        <p:xfrm>
          <a:off x="3431569" y="2681834"/>
          <a:ext cx="8369299" cy="37052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03279"/>
                <a:gridCol w="736032"/>
                <a:gridCol w="736032"/>
                <a:gridCol w="736032"/>
                <a:gridCol w="736032"/>
                <a:gridCol w="736032"/>
                <a:gridCol w="1018178"/>
                <a:gridCol w="1021245"/>
                <a:gridCol w="846437"/>
              </a:tblGrid>
              <a:tr h="1905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PRODUCTO/SUBPRODUCTO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s-GT" sz="1000" b="1" u="none" strike="noStrike" dirty="0">
                          <a:effectLst/>
                        </a:rPr>
                        <a:t> 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525" marR="9525" marT="9525" marB="0" anchor="ctr"/>
                </a:tc>
                <a:tc gridSpan="7">
                  <a:txBody>
                    <a:bodyPr/>
                    <a:lstStyle/>
                    <a:p>
                      <a:pPr algn="ctr" fontAlgn="t"/>
                      <a:r>
                        <a:rPr lang="es-GT" sz="1000" b="1" u="none" strike="noStrike" dirty="0">
                          <a:effectLst/>
                        </a:rPr>
                        <a:t>EJECUCIÓN DE METAS FÍSICAS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</a:tr>
              <a:tr h="381000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VIGENTE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MAYO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JUNIO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JULIO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AGOSTO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2do CUATRIMESTRE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% EJECUCIÓN DEL CUATRIMESTRE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9525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1" u="none" strike="noStrike" dirty="0">
                          <a:effectLst/>
                        </a:rPr>
                        <a:t>Comités bipartitos de trabajadores y empleadores atendidos con servicios de </a:t>
                      </a:r>
                      <a:r>
                        <a:rPr lang="es-ES" sz="1000" b="1" u="none" strike="noStrike" dirty="0" smtClean="0">
                          <a:effectLst/>
                        </a:rPr>
                        <a:t>asesoría </a:t>
                      </a:r>
                      <a:r>
                        <a:rPr lang="es-ES" sz="1000" b="1" u="none" strike="noStrike" dirty="0">
                          <a:effectLst/>
                        </a:rPr>
                        <a:t>en salud y seguridad laboral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Entidad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3,700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400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400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400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300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1,500</a:t>
                      </a:r>
                      <a:endParaRPr lang="es-GT" sz="1000" b="1" i="0" u="none" strike="noStrike" dirty="0">
                        <a:solidFill>
                          <a:schemeClr val="tx1"/>
                        </a:solidFill>
                        <a:effectLst/>
                        <a:latin typeface="Candar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41%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525" marR="9525" marT="9525" marB="0" anchor="ctr"/>
                </a:tc>
              </a:tr>
              <a:tr h="571500">
                <a:tc>
                  <a:txBody>
                    <a:bodyPr/>
                    <a:lstStyle/>
                    <a:p>
                      <a:pPr algn="ctr" fontAlgn="t"/>
                      <a:r>
                        <a:rPr lang="es-ES" sz="1000" u="none" strike="noStrike" dirty="0">
                          <a:effectLst/>
                        </a:rPr>
                        <a:t>Comités bipartitos registrados y asesorados en materia de salud y seguridad ocupacional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Entidad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3,700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400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400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400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300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1,500</a:t>
                      </a:r>
                      <a:endParaRPr lang="es-GT" sz="1000" b="1" i="0" u="none" strike="noStrike" dirty="0">
                        <a:solidFill>
                          <a:schemeClr val="tx1"/>
                        </a:solidFill>
                        <a:effectLst/>
                        <a:latin typeface="Candar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41%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525" marR="9525" marT="9525" marB="0" anchor="ctr"/>
                </a:tc>
              </a:tr>
              <a:tr h="571500">
                <a:tc>
                  <a:txBody>
                    <a:bodyPr/>
                    <a:lstStyle/>
                    <a:p>
                      <a:pPr algn="ctr" fontAlgn="t"/>
                      <a:r>
                        <a:rPr lang="es-ES" sz="1000" u="none" strike="noStrike" dirty="0">
                          <a:effectLst/>
                        </a:rPr>
                        <a:t>Trabajadores y empleadores capacitados en normas de salud y seguridad ocupacional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Persona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9,000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1,200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1,100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1,100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1,100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4,500</a:t>
                      </a:r>
                      <a:endParaRPr lang="es-GT" sz="1000" b="1" i="0" u="none" strike="noStrike" dirty="0">
                        <a:solidFill>
                          <a:schemeClr val="tx1"/>
                        </a:solidFill>
                        <a:effectLst/>
                        <a:latin typeface="Candar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50%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525" marR="9525" marT="9525" marB="0" anchor="ctr"/>
                </a:tc>
              </a:tr>
              <a:tr h="952500">
                <a:tc>
                  <a:txBody>
                    <a:bodyPr/>
                    <a:lstStyle/>
                    <a:p>
                      <a:pPr algn="ctr" fontAlgn="t"/>
                      <a:r>
                        <a:rPr lang="es-ES" sz="1000" u="none" strike="noStrike" dirty="0">
                          <a:effectLst/>
                        </a:rPr>
                        <a:t>Servicios de verificación de lugares de trabajo para la prevención de riesgos laborales en materia de salud y seguridad ocupacional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Entidad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8,010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800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800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800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800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3,200</a:t>
                      </a:r>
                      <a:endParaRPr lang="es-GT" sz="1000" b="1" i="0" u="none" strike="noStrike" dirty="0">
                        <a:solidFill>
                          <a:schemeClr val="tx1"/>
                        </a:solidFill>
                        <a:effectLst/>
                        <a:latin typeface="Candar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40%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556" y="584310"/>
            <a:ext cx="3121203" cy="1832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16 CuadroTexto"/>
          <p:cNvSpPr txBox="1"/>
          <p:nvPr/>
        </p:nvSpPr>
        <p:spPr>
          <a:xfrm>
            <a:off x="852756" y="2955343"/>
            <a:ext cx="217812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C</a:t>
            </a:r>
            <a:r>
              <a:rPr lang="es-ES" dirty="0" smtClean="0"/>
              <a:t>entra </a:t>
            </a:r>
            <a:r>
              <a:rPr lang="es-ES" dirty="0"/>
              <a:t>su atención en salud y seguridad </a:t>
            </a:r>
            <a:r>
              <a:rPr lang="es-ES" dirty="0" smtClean="0"/>
              <a:t>ocupacional que promueva mejores y adecuadas condiciones para los trabajadores.</a:t>
            </a:r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4213290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ángulo 24">
            <a:extLst>
              <a:ext uri="{FF2B5EF4-FFF2-40B4-BE49-F238E27FC236}">
                <a16:creationId xmlns:a16="http://schemas.microsoft.com/office/drawing/2014/main" xmlns="" id="{7D93B9AD-A2CC-006C-95C5-FFC8A559E988}"/>
              </a:ext>
            </a:extLst>
          </p:cNvPr>
          <p:cNvSpPr/>
          <p:nvPr/>
        </p:nvSpPr>
        <p:spPr>
          <a:xfrm>
            <a:off x="6096000" y="6500212"/>
            <a:ext cx="516178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GT" sz="1000" dirty="0">
                <a:solidFill>
                  <a:schemeClr val="bg1">
                    <a:lumMod val="65000"/>
                  </a:schemeClr>
                </a:solidFill>
                <a:latin typeface="Altivo Light" panose="020B0000000000000000" pitchFamily="34" charset="77"/>
              </a:rPr>
              <a:t>*Datos recopilados de aspicipsamus derios aut offic te commosam</a:t>
            </a:r>
          </a:p>
        </p:txBody>
      </p:sp>
      <p:grpSp>
        <p:nvGrpSpPr>
          <p:cNvPr id="26" name="Grupo 25">
            <a:extLst>
              <a:ext uri="{FF2B5EF4-FFF2-40B4-BE49-F238E27FC236}">
                <a16:creationId xmlns:a16="http://schemas.microsoft.com/office/drawing/2014/main" xmlns="" id="{A418BA9B-4719-7547-9643-982FFB650E22}"/>
              </a:ext>
            </a:extLst>
          </p:cNvPr>
          <p:cNvGrpSpPr/>
          <p:nvPr/>
        </p:nvGrpSpPr>
        <p:grpSpPr>
          <a:xfrm rot="16200000">
            <a:off x="-3484040" y="3375000"/>
            <a:ext cx="7010766" cy="108000"/>
            <a:chOff x="-114000" y="6750000"/>
            <a:chExt cx="12420000" cy="108000"/>
          </a:xfrm>
        </p:grpSpPr>
        <p:sp>
          <p:nvSpPr>
            <p:cNvPr id="27" name="Rectángulo 26">
              <a:extLst>
                <a:ext uri="{FF2B5EF4-FFF2-40B4-BE49-F238E27FC236}">
                  <a16:creationId xmlns:a16="http://schemas.microsoft.com/office/drawing/2014/main" xmlns="" id="{79ED96DB-12B3-EBD2-CA19-DAE840CA0508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xmlns="" id="{C6CF4613-4068-4B04-2AF8-2C3B8ACF076E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29" name="Rectángulo 28">
              <a:extLst>
                <a:ext uri="{FF2B5EF4-FFF2-40B4-BE49-F238E27FC236}">
                  <a16:creationId xmlns:a16="http://schemas.microsoft.com/office/drawing/2014/main" xmlns="" id="{5838A726-591D-60EF-A3BD-E5761BC97840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</p:grpSp>
      <p:grpSp>
        <p:nvGrpSpPr>
          <p:cNvPr id="16" name="Grupo 15">
            <a:extLst>
              <a:ext uri="{FF2B5EF4-FFF2-40B4-BE49-F238E27FC236}">
                <a16:creationId xmlns:a16="http://schemas.microsoft.com/office/drawing/2014/main" xmlns="" id="{505D13F7-6A56-045E-E7A3-2461E469AF20}"/>
              </a:ext>
            </a:extLst>
          </p:cNvPr>
          <p:cNvGrpSpPr/>
          <p:nvPr/>
        </p:nvGrpSpPr>
        <p:grpSpPr>
          <a:xfrm>
            <a:off x="10476178" y="-185224"/>
            <a:ext cx="1420586" cy="1539068"/>
            <a:chOff x="10629901" y="-179614"/>
            <a:chExt cx="1420586" cy="1539068"/>
          </a:xfrm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xmlns="" id="{8C1F93A0-FFA2-FE51-A6FB-3EC291C859F9}"/>
                </a:ext>
              </a:extLst>
            </p:cNvPr>
            <p:cNvSpPr/>
            <p:nvPr/>
          </p:nvSpPr>
          <p:spPr>
            <a:xfrm>
              <a:off x="10629901" y="-179614"/>
              <a:ext cx="1420586" cy="1539068"/>
            </a:xfrm>
            <a:prstGeom prst="rect">
              <a:avLst/>
            </a:prstGeom>
            <a:solidFill>
              <a:srgbClr val="1928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xmlns="" id="{34A8B6D1-D494-181F-030C-E5C00230B9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10959144" y="363398"/>
              <a:ext cx="763377" cy="754726"/>
            </a:xfrm>
            <a:prstGeom prst="rect">
              <a:avLst/>
            </a:prstGeom>
          </p:spPr>
        </p:pic>
      </p:grpSp>
      <p:pic>
        <p:nvPicPr>
          <p:cNvPr id="5" name="Imagen 4" descr="Logotipo&#10;&#10;Descripción generada automáticamente">
            <a:extLst>
              <a:ext uri="{FF2B5EF4-FFF2-40B4-BE49-F238E27FC236}">
                <a16:creationId xmlns:a16="http://schemas.microsoft.com/office/drawing/2014/main" xmlns="" id="{A993A45F-904C-7FF9-4A7C-C0110A8059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6178" y="6278379"/>
            <a:ext cx="1498557" cy="579621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1649368" y="442674"/>
            <a:ext cx="7027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2400" b="1" dirty="0" smtClean="0">
                <a:solidFill>
                  <a:schemeClr val="accent1">
                    <a:lumMod val="50000"/>
                  </a:schemeClr>
                </a:solidFill>
              </a:rPr>
              <a:t>Dirección General de Previsión Social</a:t>
            </a:r>
            <a:endParaRPr lang="es-GT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7859730" y="1469429"/>
            <a:ext cx="42021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Promueve y divulga los derechos laborales de la población en riesgo de vulnerabilidad  como lo son: mujeres, adolescentes trabajadores, trabajadores con discapacidad y pueblos indígenas.</a:t>
            </a:r>
            <a:endParaRPr lang="es-GT" dirty="0"/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2119907"/>
              </p:ext>
            </p:extLst>
          </p:nvPr>
        </p:nvGraphicFramePr>
        <p:xfrm>
          <a:off x="441789" y="1092078"/>
          <a:ext cx="7417941" cy="51508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24701"/>
                <a:gridCol w="750013"/>
                <a:gridCol w="595901"/>
                <a:gridCol w="523983"/>
                <a:gridCol w="472611"/>
                <a:gridCol w="626723"/>
                <a:gridCol w="565079"/>
                <a:gridCol w="708709"/>
                <a:gridCol w="750221"/>
              </a:tblGrid>
              <a:tr h="10267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PRODUCTO/SUBPRODUCTO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s-GT" sz="1000" b="1" u="none" strike="noStrike" dirty="0">
                          <a:effectLst/>
                        </a:rPr>
                        <a:t> 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VIGENTE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>
                          <a:effectLst/>
                        </a:rPr>
                        <a:t>EJECUCIÓN 2° CUATRIMESTRE 2024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GT" sz="1000" b="1" u="none" strike="noStrike">
                          <a:effectLst/>
                        </a:rPr>
                        <a:t> 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35" marR="4835" marT="4835" marB="0" anchor="b"/>
                </a:tc>
              </a:tr>
              <a:tr h="205353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Mayo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Junio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Julio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Agosto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Total de cuatrimestre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% cuatrimestral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</a:tr>
              <a:tr h="410705"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000" b="1" u="none" strike="noStrike" dirty="0">
                          <a:effectLst/>
                        </a:rPr>
                        <a:t>Población sensibilizada y capacitada sobre derechos laborales de grupos vulnerables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Persona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12,100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1,250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2,250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1,635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1,425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6,560</a:t>
                      </a:r>
                      <a:endParaRPr lang="es-GT" sz="1000" b="1" i="0" u="none" strike="noStrike" dirty="0">
                        <a:solidFill>
                          <a:schemeClr val="tx1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54%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</a:tr>
              <a:tr h="513381"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000" u="none" strike="noStrike" dirty="0">
                          <a:effectLst/>
                        </a:rPr>
                        <a:t>Empleadores y trabajadores públicos y privados formados sobre derechos laborales e inclusión laboral de personas con discapacidad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Entidad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10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1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1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1</a:t>
                      </a:r>
                      <a:endParaRPr lang="es-GT" sz="1000" b="0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1</a:t>
                      </a:r>
                      <a:endParaRPr lang="es-GT" sz="1000" b="0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s-GT" sz="1000" b="1" i="0" u="none" strike="noStrike" dirty="0">
                        <a:solidFill>
                          <a:schemeClr val="tx1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40%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</a:tr>
              <a:tr h="587703"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000" u="none" strike="noStrike" dirty="0">
                          <a:effectLst/>
                        </a:rPr>
                        <a:t>Personas capacitadas y sensibilizadas sobre derechos laborales de los trabajadores adolescentes y prevención del trabajo infantil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Persona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3,000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200</a:t>
                      </a:r>
                      <a:endParaRPr lang="es-GT" sz="1000" b="0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1,200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600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175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2,175</a:t>
                      </a:r>
                      <a:endParaRPr lang="es-GT" sz="1000" b="1" i="0" u="none" strike="noStrike" dirty="0">
                        <a:solidFill>
                          <a:schemeClr val="tx1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73%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</a:tr>
              <a:tr h="616057"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000" u="none" strike="noStrike" dirty="0">
                          <a:effectLst/>
                        </a:rPr>
                        <a:t>Empleadores y trabajadores capacitados sobre el trabajo de pueblos indígenas y tribales en países independientes (Convenio 169 OIT)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Persona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2,200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250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250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250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300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1,050</a:t>
                      </a:r>
                      <a:endParaRPr lang="es-GT" sz="1000" b="1" i="0" u="none" strike="noStrike" dirty="0">
                        <a:solidFill>
                          <a:schemeClr val="tx1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48%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</a:tr>
              <a:tr h="410705"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000" u="none" strike="noStrike" dirty="0">
                          <a:effectLst/>
                        </a:rPr>
                        <a:t>Personas capacitadas y asesoradas sobre los derechos y obligaciones de las Mujeres Trabajadoras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Persona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2,900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300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300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300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350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1,250</a:t>
                      </a:r>
                      <a:endParaRPr lang="es-GT" sz="1000" b="1" i="0" u="none" strike="noStrike" dirty="0">
                        <a:solidFill>
                          <a:schemeClr val="tx1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43%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</a:tr>
              <a:tr h="410705"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000" u="none" strike="noStrike" dirty="0">
                          <a:effectLst/>
                        </a:rPr>
                        <a:t>Personas sensibilizadas y capacitadas sobre derechos laborales con énfasis en la temática de discapacidad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Persona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4,000</a:t>
                      </a:r>
                      <a:endParaRPr lang="es-GT" sz="1000" b="0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500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500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485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600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2,085</a:t>
                      </a:r>
                      <a:endParaRPr lang="es-GT" sz="1000" b="1" i="0" u="none" strike="noStrike" dirty="0">
                        <a:solidFill>
                          <a:schemeClr val="tx1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52%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</a:tr>
              <a:tr h="393513"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000" u="none" strike="noStrike" dirty="0">
                          <a:effectLst/>
                        </a:rPr>
                        <a:t>Informes sobre el fortalecimiento de la prevención del trabajo infantil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Documento</a:t>
                      </a:r>
                      <a:endParaRPr lang="es-GT" sz="1000" b="0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10</a:t>
                      </a:r>
                      <a:endParaRPr lang="es-GT" sz="1000" b="0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1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1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1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1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s-GT" sz="1000" b="1" i="0" u="none" strike="noStrike" dirty="0">
                        <a:solidFill>
                          <a:schemeClr val="tx1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40%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</a:tr>
              <a:tr h="308029"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000" u="none" strike="noStrike" dirty="0">
                          <a:effectLst/>
                        </a:rPr>
                        <a:t>Informes de fortalecimiento y promoción de los derechos de las mujeres trabajadoras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Documento</a:t>
                      </a:r>
                      <a:endParaRPr lang="es-GT" sz="1000" b="0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10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1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1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1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2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s-GT" sz="1000" b="1" i="0" u="none" strike="noStrike" dirty="0">
                        <a:solidFill>
                          <a:schemeClr val="tx1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50%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</a:tr>
              <a:tr h="308029"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000" b="1" u="none" strike="noStrike" dirty="0">
                          <a:effectLst/>
                        </a:rPr>
                        <a:t>Personas capacitadas sobre derechos humanos de las mujeres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Persona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6,000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900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650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500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400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2,450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41%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</a:tr>
              <a:tr h="205353"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000" u="none" strike="noStrike" dirty="0">
                          <a:effectLst/>
                        </a:rPr>
                        <a:t>Personas capacitadas sobre derechos de las mujeres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Persona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6,000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900</a:t>
                      </a:r>
                      <a:endParaRPr lang="es-GT" sz="1000" b="0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650</a:t>
                      </a:r>
                      <a:endParaRPr lang="es-GT" sz="1000" b="0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500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400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2,450</a:t>
                      </a:r>
                      <a:endParaRPr lang="es-GT" sz="1000" b="0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41%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</a:tr>
              <a:tr h="308029"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000" u="none" strike="noStrike" dirty="0">
                          <a:effectLst/>
                        </a:rPr>
                        <a:t>Eventos de promoción del </a:t>
                      </a:r>
                      <a:r>
                        <a:rPr lang="es-ES" sz="1000" u="none" strike="noStrike" dirty="0" smtClean="0">
                          <a:effectLst/>
                        </a:rPr>
                        <a:t>desarrollo </a:t>
                      </a:r>
                      <a:r>
                        <a:rPr lang="es-ES" sz="1000" u="none" strike="noStrike" dirty="0">
                          <a:effectLst/>
                        </a:rPr>
                        <a:t>integral de las mujeres</a:t>
                      </a:r>
                      <a:endParaRPr lang="es-ES" sz="1000" b="0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Evento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5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1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0</a:t>
                      </a:r>
                      <a:endParaRPr lang="es-GT" sz="1000" b="0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0</a:t>
                      </a:r>
                      <a:endParaRPr lang="es-GT" sz="1000" b="0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0</a:t>
                      </a:r>
                      <a:endParaRPr lang="es-GT" sz="1000" b="0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1</a:t>
                      </a:r>
                      <a:endParaRPr lang="es-GT" sz="1000" b="0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20%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4835" marR="4835" marT="4835" marB="0" anchor="ctr"/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8534" y="3013315"/>
            <a:ext cx="2744216" cy="3125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3483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ángulo 24">
            <a:extLst>
              <a:ext uri="{FF2B5EF4-FFF2-40B4-BE49-F238E27FC236}">
                <a16:creationId xmlns:a16="http://schemas.microsoft.com/office/drawing/2014/main" xmlns="" id="{7D93B9AD-A2CC-006C-95C5-FFC8A559E988}"/>
              </a:ext>
            </a:extLst>
          </p:cNvPr>
          <p:cNvSpPr/>
          <p:nvPr/>
        </p:nvSpPr>
        <p:spPr>
          <a:xfrm>
            <a:off x="6096000" y="6500212"/>
            <a:ext cx="516178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GT" sz="1000" dirty="0">
                <a:solidFill>
                  <a:schemeClr val="bg1">
                    <a:lumMod val="65000"/>
                  </a:schemeClr>
                </a:solidFill>
                <a:latin typeface="Altivo Light" panose="020B0000000000000000" pitchFamily="34" charset="77"/>
              </a:rPr>
              <a:t>*Datos recopilados de aspicipsamus derios aut offic te commosam</a:t>
            </a:r>
          </a:p>
        </p:txBody>
      </p:sp>
      <p:grpSp>
        <p:nvGrpSpPr>
          <p:cNvPr id="26" name="Grupo 25">
            <a:extLst>
              <a:ext uri="{FF2B5EF4-FFF2-40B4-BE49-F238E27FC236}">
                <a16:creationId xmlns:a16="http://schemas.microsoft.com/office/drawing/2014/main" xmlns="" id="{A418BA9B-4719-7547-9643-982FFB650E22}"/>
              </a:ext>
            </a:extLst>
          </p:cNvPr>
          <p:cNvGrpSpPr/>
          <p:nvPr/>
        </p:nvGrpSpPr>
        <p:grpSpPr>
          <a:xfrm rot="16200000">
            <a:off x="-3484040" y="3375000"/>
            <a:ext cx="7010766" cy="108000"/>
            <a:chOff x="-114000" y="6750000"/>
            <a:chExt cx="12420000" cy="108000"/>
          </a:xfrm>
        </p:grpSpPr>
        <p:sp>
          <p:nvSpPr>
            <p:cNvPr id="27" name="Rectángulo 26">
              <a:extLst>
                <a:ext uri="{FF2B5EF4-FFF2-40B4-BE49-F238E27FC236}">
                  <a16:creationId xmlns:a16="http://schemas.microsoft.com/office/drawing/2014/main" xmlns="" id="{79ED96DB-12B3-EBD2-CA19-DAE840CA0508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xmlns="" id="{C6CF4613-4068-4B04-2AF8-2C3B8ACF076E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29" name="Rectángulo 28">
              <a:extLst>
                <a:ext uri="{FF2B5EF4-FFF2-40B4-BE49-F238E27FC236}">
                  <a16:creationId xmlns:a16="http://schemas.microsoft.com/office/drawing/2014/main" xmlns="" id="{5838A726-591D-60EF-A3BD-E5761BC97840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</p:grpSp>
      <p:grpSp>
        <p:nvGrpSpPr>
          <p:cNvPr id="16" name="Grupo 15">
            <a:extLst>
              <a:ext uri="{FF2B5EF4-FFF2-40B4-BE49-F238E27FC236}">
                <a16:creationId xmlns:a16="http://schemas.microsoft.com/office/drawing/2014/main" xmlns="" id="{505D13F7-6A56-045E-E7A3-2461E469AF20}"/>
              </a:ext>
            </a:extLst>
          </p:cNvPr>
          <p:cNvGrpSpPr/>
          <p:nvPr/>
        </p:nvGrpSpPr>
        <p:grpSpPr>
          <a:xfrm>
            <a:off x="10476178" y="-185224"/>
            <a:ext cx="1420586" cy="1539068"/>
            <a:chOff x="10629901" y="-179614"/>
            <a:chExt cx="1420586" cy="1539068"/>
          </a:xfrm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xmlns="" id="{8C1F93A0-FFA2-FE51-A6FB-3EC291C859F9}"/>
                </a:ext>
              </a:extLst>
            </p:cNvPr>
            <p:cNvSpPr/>
            <p:nvPr/>
          </p:nvSpPr>
          <p:spPr>
            <a:xfrm>
              <a:off x="10629901" y="-179614"/>
              <a:ext cx="1420586" cy="1539068"/>
            </a:xfrm>
            <a:prstGeom prst="rect">
              <a:avLst/>
            </a:prstGeom>
            <a:solidFill>
              <a:srgbClr val="1928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xmlns="" id="{34A8B6D1-D494-181F-030C-E5C00230B9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10959144" y="363398"/>
              <a:ext cx="763377" cy="754726"/>
            </a:xfrm>
            <a:prstGeom prst="rect">
              <a:avLst/>
            </a:prstGeom>
          </p:spPr>
        </p:pic>
      </p:grpSp>
      <p:pic>
        <p:nvPicPr>
          <p:cNvPr id="5" name="Imagen 4" descr="Logotipo&#10;&#10;Descripción generada automáticamente">
            <a:extLst>
              <a:ext uri="{FF2B5EF4-FFF2-40B4-BE49-F238E27FC236}">
                <a16:creationId xmlns:a16="http://schemas.microsoft.com/office/drawing/2014/main" xmlns="" id="{A993A45F-904C-7FF9-4A7C-C0110A8059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6178" y="6278379"/>
            <a:ext cx="1498557" cy="579621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3174714" y="504317"/>
            <a:ext cx="6657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2400" b="1" dirty="0" smtClean="0">
                <a:solidFill>
                  <a:schemeClr val="accent1">
                    <a:lumMod val="50000"/>
                  </a:schemeClr>
                </a:solidFill>
              </a:rPr>
              <a:t>Dirección de Recreación del Trabajador del Estado</a:t>
            </a:r>
            <a:endParaRPr lang="es-GT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654139" y="1202636"/>
            <a:ext cx="79624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/>
              <a:t>De conformidad con lo establecido en el Decreto No. 81-70 del Congreso de la República de Guatemala, </a:t>
            </a:r>
            <a:r>
              <a:rPr lang="es-ES" dirty="0" smtClean="0"/>
              <a:t>esta dirección administra </a:t>
            </a:r>
            <a:r>
              <a:rPr lang="es-ES" dirty="0"/>
              <a:t>los Centros Recreativos y Vacacionales, con el objeto de ejecutar programas de recreación para los trabajadores del </a:t>
            </a:r>
            <a:r>
              <a:rPr lang="es-ES" dirty="0" smtClean="0"/>
              <a:t>Estado, para la sana recreación y buen uso del tiempo libre para el trabajador y sus familias.</a:t>
            </a:r>
            <a:endParaRPr lang="es-G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548" y="5274229"/>
            <a:ext cx="11144250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112941"/>
              </p:ext>
            </p:extLst>
          </p:nvPr>
        </p:nvGraphicFramePr>
        <p:xfrm>
          <a:off x="1473199" y="3201194"/>
          <a:ext cx="9245602" cy="14573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92113"/>
                <a:gridCol w="740604"/>
                <a:gridCol w="734631"/>
                <a:gridCol w="573371"/>
                <a:gridCol w="636083"/>
                <a:gridCol w="636083"/>
                <a:gridCol w="967563"/>
                <a:gridCol w="1182577"/>
                <a:gridCol w="1182577"/>
              </a:tblGrid>
              <a:tr h="16192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PROUCTO/SUBPRODUCTO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 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 gridSpan="7">
                  <a:txBody>
                    <a:bodyPr/>
                    <a:lstStyle/>
                    <a:p>
                      <a:pPr algn="ctr" fontAlgn="t"/>
                      <a:r>
                        <a:rPr lang="es-GT" sz="1000" b="1" u="none" strike="noStrike">
                          <a:effectLst/>
                        </a:rPr>
                        <a:t>EJECUCIÓN DE METAS FÍSICAS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</a:tr>
              <a:tr h="323850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VIGENTE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MAYO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JUNIO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JULIO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AGOSTO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2do CUATRIMESTRE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>
                          <a:effectLst/>
                        </a:rPr>
                        <a:t>% EJECUCIÓN DEL CUATRIMESTRE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23850">
                <a:tc>
                  <a:txBody>
                    <a:bodyPr/>
                    <a:lstStyle/>
                    <a:p>
                      <a:pPr algn="l" rtl="0" fontAlgn="t"/>
                      <a:r>
                        <a:rPr lang="es-ES" sz="1000" b="1" u="none" strike="noStrike">
                          <a:effectLst/>
                        </a:rPr>
                        <a:t>Empleados públicos atendidos en centros recreativos y vacacionales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>
                          <a:effectLst/>
                        </a:rPr>
                        <a:t>Persona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>
                          <a:effectLst/>
                        </a:rPr>
                        <a:t>98,652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>
                          <a:effectLst/>
                        </a:rPr>
                        <a:t>9,935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>
                          <a:effectLst/>
                        </a:rPr>
                        <a:t>10,540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>
                          <a:effectLst/>
                        </a:rPr>
                        <a:t>13,435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>
                          <a:effectLst/>
                        </a:rPr>
                        <a:t>10,857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44,767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45%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23850">
                <a:tc>
                  <a:txBody>
                    <a:bodyPr/>
                    <a:lstStyle/>
                    <a:p>
                      <a:pPr algn="l" fontAlgn="t"/>
                      <a:r>
                        <a:rPr lang="es-GT" sz="1000" u="none" strike="noStrike">
                          <a:effectLst/>
                        </a:rPr>
                        <a:t>Empleados públicos atendidos en centros recreativos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Persona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77,151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8,000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8,650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11,300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8,842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36,792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48%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23850">
                <a:tc>
                  <a:txBody>
                    <a:bodyPr/>
                    <a:lstStyle/>
                    <a:p>
                      <a:pPr algn="l" fontAlgn="t"/>
                      <a:r>
                        <a:rPr lang="es-ES" sz="1000" u="none" strike="noStrike">
                          <a:effectLst/>
                        </a:rPr>
                        <a:t>Empleados públicos atendidos en centros vacacionales</a:t>
                      </a:r>
                      <a:endParaRPr lang="es-ES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Persona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21,501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1,935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1,890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2,135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2,015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7,975</a:t>
                      </a:r>
                      <a:endParaRPr lang="es-GT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37%</a:t>
                      </a:r>
                      <a:endParaRPr lang="es-GT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208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ángulo 24">
            <a:extLst>
              <a:ext uri="{FF2B5EF4-FFF2-40B4-BE49-F238E27FC236}">
                <a16:creationId xmlns:a16="http://schemas.microsoft.com/office/drawing/2014/main" xmlns="" id="{7D93B9AD-A2CC-006C-95C5-FFC8A559E988}"/>
              </a:ext>
            </a:extLst>
          </p:cNvPr>
          <p:cNvSpPr/>
          <p:nvPr/>
        </p:nvSpPr>
        <p:spPr>
          <a:xfrm>
            <a:off x="6096000" y="6500212"/>
            <a:ext cx="516178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GT" sz="1000" dirty="0">
                <a:solidFill>
                  <a:schemeClr val="bg1">
                    <a:lumMod val="65000"/>
                  </a:schemeClr>
                </a:solidFill>
                <a:latin typeface="Altivo Light" panose="020B0000000000000000" pitchFamily="34" charset="77"/>
              </a:rPr>
              <a:t>*Datos recopilados de aspicipsamus derios aut offic te commosam</a:t>
            </a:r>
          </a:p>
        </p:txBody>
      </p:sp>
      <p:grpSp>
        <p:nvGrpSpPr>
          <p:cNvPr id="26" name="Grupo 25">
            <a:extLst>
              <a:ext uri="{FF2B5EF4-FFF2-40B4-BE49-F238E27FC236}">
                <a16:creationId xmlns:a16="http://schemas.microsoft.com/office/drawing/2014/main" xmlns="" id="{A418BA9B-4719-7547-9643-982FFB650E22}"/>
              </a:ext>
            </a:extLst>
          </p:cNvPr>
          <p:cNvGrpSpPr/>
          <p:nvPr/>
        </p:nvGrpSpPr>
        <p:grpSpPr>
          <a:xfrm rot="16200000">
            <a:off x="-3484040" y="3375000"/>
            <a:ext cx="7010766" cy="108000"/>
            <a:chOff x="-114000" y="6750000"/>
            <a:chExt cx="12420000" cy="108000"/>
          </a:xfrm>
        </p:grpSpPr>
        <p:sp>
          <p:nvSpPr>
            <p:cNvPr id="27" name="Rectángulo 26">
              <a:extLst>
                <a:ext uri="{FF2B5EF4-FFF2-40B4-BE49-F238E27FC236}">
                  <a16:creationId xmlns:a16="http://schemas.microsoft.com/office/drawing/2014/main" xmlns="" id="{79ED96DB-12B3-EBD2-CA19-DAE840CA0508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xmlns="" id="{C6CF4613-4068-4B04-2AF8-2C3B8ACF076E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29" name="Rectángulo 28">
              <a:extLst>
                <a:ext uri="{FF2B5EF4-FFF2-40B4-BE49-F238E27FC236}">
                  <a16:creationId xmlns:a16="http://schemas.microsoft.com/office/drawing/2014/main" xmlns="" id="{5838A726-591D-60EF-A3BD-E5761BC97840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</p:grpSp>
      <p:grpSp>
        <p:nvGrpSpPr>
          <p:cNvPr id="16" name="Grupo 15">
            <a:extLst>
              <a:ext uri="{FF2B5EF4-FFF2-40B4-BE49-F238E27FC236}">
                <a16:creationId xmlns:a16="http://schemas.microsoft.com/office/drawing/2014/main" xmlns="" id="{505D13F7-6A56-045E-E7A3-2461E469AF20}"/>
              </a:ext>
            </a:extLst>
          </p:cNvPr>
          <p:cNvGrpSpPr/>
          <p:nvPr/>
        </p:nvGrpSpPr>
        <p:grpSpPr>
          <a:xfrm>
            <a:off x="10476178" y="-185224"/>
            <a:ext cx="1420586" cy="1539068"/>
            <a:chOff x="10629901" y="-179614"/>
            <a:chExt cx="1420586" cy="1539068"/>
          </a:xfrm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xmlns="" id="{8C1F93A0-FFA2-FE51-A6FB-3EC291C859F9}"/>
                </a:ext>
              </a:extLst>
            </p:cNvPr>
            <p:cNvSpPr/>
            <p:nvPr/>
          </p:nvSpPr>
          <p:spPr>
            <a:xfrm>
              <a:off x="10629901" y="-179614"/>
              <a:ext cx="1420586" cy="1539068"/>
            </a:xfrm>
            <a:prstGeom prst="rect">
              <a:avLst/>
            </a:prstGeom>
            <a:solidFill>
              <a:srgbClr val="1928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xmlns="" id="{34A8B6D1-D494-181F-030C-E5C00230B9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10959144" y="363398"/>
              <a:ext cx="763377" cy="754726"/>
            </a:xfrm>
            <a:prstGeom prst="rect">
              <a:avLst/>
            </a:prstGeom>
          </p:spPr>
        </p:pic>
      </p:grpSp>
      <p:pic>
        <p:nvPicPr>
          <p:cNvPr id="5" name="Imagen 4" descr="Logotipo&#10;&#10;Descripción generada automáticamente">
            <a:extLst>
              <a:ext uri="{FF2B5EF4-FFF2-40B4-BE49-F238E27FC236}">
                <a16:creationId xmlns:a16="http://schemas.microsoft.com/office/drawing/2014/main" xmlns="" id="{A993A45F-904C-7FF9-4A7C-C0110A8059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6178" y="6278379"/>
            <a:ext cx="1498557" cy="579621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2383604" y="649532"/>
            <a:ext cx="6657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GT" sz="2400" b="1" dirty="0" smtClean="0">
                <a:solidFill>
                  <a:schemeClr val="accent1">
                    <a:lumMod val="50000"/>
                  </a:schemeClr>
                </a:solidFill>
              </a:rPr>
              <a:t>Programa del Aporte Económico del Adulto Mayor</a:t>
            </a:r>
            <a:endParaRPr lang="es-GT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5414480" y="1900719"/>
            <a:ext cx="44178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dirty="0"/>
              <a:t>A través de este programa, el gobierno de Guatemala ha impulsado beneficiar al sector adulto mayor de sesenta y cinco </a:t>
            </a:r>
            <a:r>
              <a:rPr lang="es-MX" dirty="0" smtClean="0"/>
              <a:t>años edad</a:t>
            </a:r>
            <a:r>
              <a:rPr lang="es-MX" dirty="0"/>
              <a:t>, que se encuentren en pobreza extrema, para contribuir a satisfacer sus necesidades básicas </a:t>
            </a:r>
            <a:r>
              <a:rPr lang="es-MX" dirty="0" smtClean="0"/>
              <a:t>mínimas.</a:t>
            </a:r>
            <a:endParaRPr lang="es-GT" dirty="0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739" y="1821032"/>
            <a:ext cx="4048506" cy="2500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5331705"/>
              </p:ext>
            </p:extLst>
          </p:nvPr>
        </p:nvGraphicFramePr>
        <p:xfrm>
          <a:off x="949217" y="4809313"/>
          <a:ext cx="9245602" cy="8096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92113"/>
                <a:gridCol w="740604"/>
                <a:gridCol w="734631"/>
                <a:gridCol w="573371"/>
                <a:gridCol w="636083"/>
                <a:gridCol w="636083"/>
                <a:gridCol w="967563"/>
                <a:gridCol w="1182577"/>
                <a:gridCol w="1182577"/>
              </a:tblGrid>
              <a:tr h="16192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PROUCTO/SUBPRODUCTO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 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 gridSpan="7">
                  <a:txBody>
                    <a:bodyPr/>
                    <a:lstStyle/>
                    <a:p>
                      <a:pPr algn="ctr" fontAlgn="t"/>
                      <a:r>
                        <a:rPr lang="es-GT" sz="1000" b="1" u="none" strike="noStrike">
                          <a:effectLst/>
                        </a:rPr>
                        <a:t>EJECUCIÓN DE METAS FÍSICAS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</a:tr>
              <a:tr h="323850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VIGENTE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MAYO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JUNIO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JULIO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AGOSTO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2do CUATRIMESTRE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b="1" u="none" strike="noStrike" dirty="0">
                          <a:effectLst/>
                        </a:rPr>
                        <a:t>% EJECUCIÓN DEL CUATRIMESTRE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23850">
                <a:tc>
                  <a:txBody>
                    <a:bodyPr/>
                    <a:lstStyle/>
                    <a:p>
                      <a:pPr algn="l" fontAlgn="t"/>
                      <a:r>
                        <a:rPr lang="es-ES" sz="1000" u="none" strike="noStrike">
                          <a:effectLst/>
                        </a:rPr>
                        <a:t>Aporte económico entregado al adulto mayor</a:t>
                      </a:r>
                      <a:endParaRPr lang="es-ES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Aporte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2,250,800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0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412,732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187,800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151,084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>
                          <a:effectLst/>
                        </a:rPr>
                        <a:t>751,616</a:t>
                      </a:r>
                      <a:endParaRPr lang="es-GT" sz="10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000" u="none" strike="noStrike" dirty="0">
                          <a:effectLst/>
                        </a:rPr>
                        <a:t>33%</a:t>
                      </a:r>
                      <a:endParaRPr lang="es-GT" sz="1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91583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ángulo 24">
            <a:extLst>
              <a:ext uri="{FF2B5EF4-FFF2-40B4-BE49-F238E27FC236}">
                <a16:creationId xmlns:a16="http://schemas.microsoft.com/office/drawing/2014/main" xmlns="" id="{7D93B9AD-A2CC-006C-95C5-FFC8A559E988}"/>
              </a:ext>
            </a:extLst>
          </p:cNvPr>
          <p:cNvSpPr/>
          <p:nvPr/>
        </p:nvSpPr>
        <p:spPr>
          <a:xfrm>
            <a:off x="6096000" y="6500212"/>
            <a:ext cx="516178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GT" sz="1000" dirty="0">
                <a:solidFill>
                  <a:schemeClr val="bg1">
                    <a:lumMod val="65000"/>
                  </a:schemeClr>
                </a:solidFill>
                <a:latin typeface="Altivo Light" panose="020B0000000000000000" pitchFamily="34" charset="77"/>
              </a:rPr>
              <a:t>*Datos recopilados de aspicipsamus derios aut offic te commosam</a:t>
            </a:r>
          </a:p>
        </p:txBody>
      </p:sp>
      <p:grpSp>
        <p:nvGrpSpPr>
          <p:cNvPr id="26" name="Grupo 25">
            <a:extLst>
              <a:ext uri="{FF2B5EF4-FFF2-40B4-BE49-F238E27FC236}">
                <a16:creationId xmlns:a16="http://schemas.microsoft.com/office/drawing/2014/main" xmlns="" id="{A418BA9B-4719-7547-9643-982FFB650E22}"/>
              </a:ext>
            </a:extLst>
          </p:cNvPr>
          <p:cNvGrpSpPr/>
          <p:nvPr/>
        </p:nvGrpSpPr>
        <p:grpSpPr>
          <a:xfrm rot="16200000">
            <a:off x="-3484040" y="3375000"/>
            <a:ext cx="7010766" cy="108000"/>
            <a:chOff x="-114000" y="6750000"/>
            <a:chExt cx="12420000" cy="108000"/>
          </a:xfrm>
        </p:grpSpPr>
        <p:sp>
          <p:nvSpPr>
            <p:cNvPr id="27" name="Rectángulo 26">
              <a:extLst>
                <a:ext uri="{FF2B5EF4-FFF2-40B4-BE49-F238E27FC236}">
                  <a16:creationId xmlns:a16="http://schemas.microsoft.com/office/drawing/2014/main" xmlns="" id="{79ED96DB-12B3-EBD2-CA19-DAE840CA0508}"/>
                </a:ext>
              </a:extLst>
            </p:cNvPr>
            <p:cNvSpPr/>
            <p:nvPr/>
          </p:nvSpPr>
          <p:spPr>
            <a:xfrm>
              <a:off x="-114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xmlns="" id="{C6CF4613-4068-4B04-2AF8-2C3B8ACF076E}"/>
                </a:ext>
              </a:extLst>
            </p:cNvPr>
            <p:cNvSpPr/>
            <p:nvPr/>
          </p:nvSpPr>
          <p:spPr>
            <a:xfrm>
              <a:off x="4026000" y="6750000"/>
              <a:ext cx="4140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sp>
          <p:nvSpPr>
            <p:cNvPr id="29" name="Rectángulo 28">
              <a:extLst>
                <a:ext uri="{FF2B5EF4-FFF2-40B4-BE49-F238E27FC236}">
                  <a16:creationId xmlns:a16="http://schemas.microsoft.com/office/drawing/2014/main" xmlns="" id="{5838A726-591D-60EF-A3BD-E5761BC97840}"/>
                </a:ext>
              </a:extLst>
            </p:cNvPr>
            <p:cNvSpPr/>
            <p:nvPr/>
          </p:nvSpPr>
          <p:spPr>
            <a:xfrm>
              <a:off x="8166000" y="6750000"/>
              <a:ext cx="4140000" cy="108000"/>
            </a:xfrm>
            <a:prstGeom prst="rect">
              <a:avLst/>
            </a:prstGeom>
            <a:solidFill>
              <a:srgbClr val="23B2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</p:grpSp>
      <p:grpSp>
        <p:nvGrpSpPr>
          <p:cNvPr id="16" name="Grupo 15">
            <a:extLst>
              <a:ext uri="{FF2B5EF4-FFF2-40B4-BE49-F238E27FC236}">
                <a16:creationId xmlns:a16="http://schemas.microsoft.com/office/drawing/2014/main" xmlns="" id="{505D13F7-6A56-045E-E7A3-2461E469AF20}"/>
              </a:ext>
            </a:extLst>
          </p:cNvPr>
          <p:cNvGrpSpPr/>
          <p:nvPr/>
        </p:nvGrpSpPr>
        <p:grpSpPr>
          <a:xfrm>
            <a:off x="10476178" y="-185224"/>
            <a:ext cx="1420586" cy="1539068"/>
            <a:chOff x="10629901" y="-179614"/>
            <a:chExt cx="1420586" cy="1539068"/>
          </a:xfrm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xmlns="" id="{8C1F93A0-FFA2-FE51-A6FB-3EC291C859F9}"/>
                </a:ext>
              </a:extLst>
            </p:cNvPr>
            <p:cNvSpPr/>
            <p:nvPr/>
          </p:nvSpPr>
          <p:spPr>
            <a:xfrm>
              <a:off x="10629901" y="-179614"/>
              <a:ext cx="1420586" cy="1539068"/>
            </a:xfrm>
            <a:prstGeom prst="rect">
              <a:avLst/>
            </a:prstGeom>
            <a:solidFill>
              <a:srgbClr val="1928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GT"/>
            </a:p>
          </p:txBody>
        </p:sp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xmlns="" id="{34A8B6D1-D494-181F-030C-E5C00230B9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10959144" y="363398"/>
              <a:ext cx="763377" cy="754726"/>
            </a:xfrm>
            <a:prstGeom prst="rect">
              <a:avLst/>
            </a:prstGeom>
          </p:spPr>
        </p:pic>
      </p:grpSp>
      <p:pic>
        <p:nvPicPr>
          <p:cNvPr id="5" name="Imagen 4" descr="Logotipo&#10;&#10;Descripción generada automáticamente">
            <a:extLst>
              <a:ext uri="{FF2B5EF4-FFF2-40B4-BE49-F238E27FC236}">
                <a16:creationId xmlns:a16="http://schemas.microsoft.com/office/drawing/2014/main" xmlns="" id="{A993A45F-904C-7FF9-4A7C-C0110A8059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6178" y="6278379"/>
            <a:ext cx="1498557" cy="579621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143" y="3613704"/>
            <a:ext cx="3014707" cy="2288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788127"/>
              </p:ext>
            </p:extLst>
          </p:nvPr>
        </p:nvGraphicFramePr>
        <p:xfrm>
          <a:off x="3663051" y="1653908"/>
          <a:ext cx="8311684" cy="45311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90865"/>
                <a:gridCol w="730965"/>
                <a:gridCol w="730965"/>
                <a:gridCol w="730965"/>
                <a:gridCol w="730965"/>
                <a:gridCol w="730965"/>
                <a:gridCol w="1011169"/>
                <a:gridCol w="1014215"/>
                <a:gridCol w="840610"/>
              </a:tblGrid>
              <a:tr h="18918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G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PROUCTO/SUBPRODUCTO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G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 gridSpan="7">
                  <a:txBody>
                    <a:bodyPr/>
                    <a:lstStyle/>
                    <a:p>
                      <a:pPr algn="ctr" fontAlgn="t"/>
                      <a:r>
                        <a:rPr lang="es-GT" sz="9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EJECUCIÓN DE METAS FÍSICAS</a:t>
                      </a: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</a:tr>
              <a:tr h="378377"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G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VIGENTE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MAYO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JUNIO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JULIO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AGOSTO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2do CUATRIMESTRE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% EJECUCIÓN DEL CUATRIMESTRE</a:t>
                      </a:r>
                    </a:p>
                  </a:txBody>
                  <a:tcPr marL="9525" marR="9525" marT="9525" marB="0" anchor="ctr"/>
                </a:tc>
              </a:tr>
              <a:tr h="113513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u="none" strike="noStrike">
                          <a:effectLst/>
                        </a:rPr>
                        <a:t>Inspecciones para la verificación del cumplimiento de la legislación laboral en beneficio de trabajadores y empleadores</a:t>
                      </a:r>
                      <a:endParaRPr lang="es-ES" sz="1100" b="1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1" u="none" strike="noStrike">
                          <a:effectLst/>
                        </a:rPr>
                        <a:t>Evento</a:t>
                      </a:r>
                      <a:endParaRPr lang="es-GT" sz="1100" b="1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1" u="none" strike="noStrike" dirty="0">
                          <a:effectLst/>
                        </a:rPr>
                        <a:t>34,500</a:t>
                      </a:r>
                      <a:endParaRPr lang="es-GT" sz="11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1" u="none" strike="noStrike" dirty="0">
                          <a:effectLst/>
                        </a:rPr>
                        <a:t>2,681</a:t>
                      </a:r>
                      <a:endParaRPr lang="es-GT" sz="11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1" u="none" strike="noStrike" dirty="0">
                          <a:effectLst/>
                        </a:rPr>
                        <a:t>2,858</a:t>
                      </a:r>
                      <a:endParaRPr lang="es-GT" sz="11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200" b="1" u="none" strike="noStrike" dirty="0">
                          <a:effectLst/>
                        </a:rPr>
                        <a:t>2,459</a:t>
                      </a:r>
                      <a:endParaRPr lang="es-GT" sz="12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1" u="none" strike="noStrike" dirty="0">
                          <a:effectLst/>
                        </a:rPr>
                        <a:t>2,561</a:t>
                      </a:r>
                      <a:endParaRPr lang="es-GT" sz="11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1" u="none" strike="noStrike" dirty="0">
                          <a:effectLst/>
                        </a:rPr>
                        <a:t>10,559</a:t>
                      </a:r>
                      <a:endParaRPr lang="es-GT" sz="11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b="1" u="none" strike="noStrike" dirty="0">
                          <a:effectLst/>
                        </a:rPr>
                        <a:t>31%</a:t>
                      </a:r>
                      <a:endParaRPr lang="es-GT" sz="11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459" marR="9459" marT="9459" marB="0" anchor="ctr"/>
                </a:tc>
              </a:tr>
              <a:tr h="75675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Inspecciones para la verificación del cumplimiento de la legislación laboral que benefician a los trabajadores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u="none" strike="noStrike">
                          <a:effectLst/>
                        </a:rPr>
                        <a:t>Evento</a:t>
                      </a:r>
                      <a:endParaRPr lang="es-GT" sz="11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u="none" strike="noStrike">
                          <a:effectLst/>
                        </a:rPr>
                        <a:t>34,500</a:t>
                      </a:r>
                      <a:endParaRPr lang="es-GT" sz="11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u="none" strike="noStrike">
                          <a:effectLst/>
                        </a:rPr>
                        <a:t>2,681</a:t>
                      </a:r>
                      <a:endParaRPr lang="es-GT" sz="11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u="none" strike="noStrike">
                          <a:effectLst/>
                        </a:rPr>
                        <a:t>2,858</a:t>
                      </a:r>
                      <a:endParaRPr lang="es-GT" sz="11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200" u="none" strike="noStrike">
                          <a:effectLst/>
                        </a:rPr>
                        <a:t>2,459</a:t>
                      </a:r>
                      <a:endParaRPr lang="es-GT" sz="12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u="none" strike="noStrike">
                          <a:effectLst/>
                        </a:rPr>
                        <a:t>2,561</a:t>
                      </a:r>
                      <a:endParaRPr lang="es-GT" sz="11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u="none" strike="noStrike">
                          <a:effectLst/>
                        </a:rPr>
                        <a:t>10,559</a:t>
                      </a:r>
                      <a:endParaRPr lang="es-GT" sz="11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u="none" strike="noStrike">
                          <a:effectLst/>
                        </a:rPr>
                        <a:t>31%</a:t>
                      </a:r>
                      <a:endParaRPr lang="es-GT" sz="1100" b="1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459" marR="9459" marT="9459" marB="0" anchor="ctr"/>
                </a:tc>
              </a:tr>
              <a:tr h="567566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Trabajadores beneficiados con la restitución de sus Derechos Laborales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u="none" strike="noStrike">
                          <a:effectLst/>
                        </a:rPr>
                        <a:t>Persona</a:t>
                      </a:r>
                      <a:endParaRPr lang="es-GT" sz="11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u="none" strike="noStrike">
                          <a:effectLst/>
                        </a:rPr>
                        <a:t>50,000</a:t>
                      </a:r>
                      <a:endParaRPr lang="es-GT" sz="11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u="none" strike="noStrike">
                          <a:effectLst/>
                        </a:rPr>
                        <a:t>4,043</a:t>
                      </a:r>
                      <a:endParaRPr lang="es-GT" sz="11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u="none" strike="noStrike">
                          <a:effectLst/>
                        </a:rPr>
                        <a:t>4,727</a:t>
                      </a:r>
                      <a:endParaRPr lang="es-GT" sz="11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200" u="none" strike="noStrike">
                          <a:effectLst/>
                        </a:rPr>
                        <a:t>3,806</a:t>
                      </a:r>
                      <a:endParaRPr lang="es-GT" sz="12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u="none" strike="noStrike">
                          <a:effectLst/>
                        </a:rPr>
                        <a:t>3,385</a:t>
                      </a:r>
                      <a:endParaRPr lang="es-GT" sz="11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u="none" strike="noStrike">
                          <a:effectLst/>
                        </a:rPr>
                        <a:t>15,961</a:t>
                      </a:r>
                      <a:endParaRPr lang="es-GT" sz="11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u="none" strike="noStrike">
                          <a:effectLst/>
                        </a:rPr>
                        <a:t>32%</a:t>
                      </a:r>
                      <a:endParaRPr lang="es-GT" sz="1100" b="1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459" marR="9459" marT="9459" marB="0" anchor="ctr"/>
                </a:tc>
              </a:tr>
              <a:tr h="75675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Trabajadores y Empleadores beneficiados con la aprobación de instrumentos en materia laboral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u="none" strike="noStrike">
                          <a:effectLst/>
                        </a:rPr>
                        <a:t>Documento</a:t>
                      </a:r>
                      <a:endParaRPr lang="es-GT" sz="11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u="none" strike="noStrike">
                          <a:effectLst/>
                        </a:rPr>
                        <a:t>9,000</a:t>
                      </a:r>
                      <a:endParaRPr lang="es-GT" sz="11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u="none" strike="noStrike">
                          <a:effectLst/>
                        </a:rPr>
                        <a:t>750</a:t>
                      </a:r>
                      <a:endParaRPr lang="es-GT" sz="11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u="none" strike="noStrike">
                          <a:effectLst/>
                        </a:rPr>
                        <a:t>750</a:t>
                      </a:r>
                      <a:endParaRPr lang="es-GT" sz="11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200" u="none" strike="noStrike">
                          <a:effectLst/>
                        </a:rPr>
                        <a:t>750</a:t>
                      </a:r>
                      <a:endParaRPr lang="es-GT" sz="12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u="none" strike="noStrike">
                          <a:effectLst/>
                        </a:rPr>
                        <a:t>750</a:t>
                      </a:r>
                      <a:endParaRPr lang="es-GT" sz="11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u="none" strike="noStrike">
                          <a:effectLst/>
                        </a:rPr>
                        <a:t>3,000</a:t>
                      </a:r>
                      <a:endParaRPr lang="es-GT" sz="11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u="none" strike="noStrike">
                          <a:effectLst/>
                        </a:rPr>
                        <a:t>33%</a:t>
                      </a:r>
                      <a:endParaRPr lang="es-GT" sz="1100" b="1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459" marR="9459" marT="9459" marB="0" anchor="ctr"/>
                </a:tc>
              </a:tr>
              <a:tr h="567566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u="none" strike="noStrike">
                          <a:effectLst/>
                        </a:rPr>
                        <a:t>Trabajadores benificiados con resoluciones en materia laboral</a:t>
                      </a:r>
                      <a:endParaRPr lang="es-ES" sz="11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u="none" strike="noStrike">
                          <a:effectLst/>
                        </a:rPr>
                        <a:t>Persona</a:t>
                      </a:r>
                      <a:endParaRPr lang="es-GT" sz="11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u="none" strike="noStrike">
                          <a:effectLst/>
                        </a:rPr>
                        <a:t>9,000</a:t>
                      </a:r>
                      <a:endParaRPr lang="es-GT" sz="11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u="none" strike="noStrike">
                          <a:effectLst/>
                        </a:rPr>
                        <a:t>750</a:t>
                      </a:r>
                      <a:endParaRPr lang="es-GT" sz="11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u="none" strike="noStrike">
                          <a:effectLst/>
                        </a:rPr>
                        <a:t>750</a:t>
                      </a:r>
                      <a:endParaRPr lang="es-GT" sz="11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200" u="none" strike="noStrike">
                          <a:effectLst/>
                        </a:rPr>
                        <a:t>750</a:t>
                      </a:r>
                      <a:endParaRPr lang="es-GT" sz="12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u="none" strike="noStrike">
                          <a:effectLst/>
                        </a:rPr>
                        <a:t>750</a:t>
                      </a:r>
                      <a:endParaRPr lang="es-GT" sz="11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u="none" strike="noStrike">
                          <a:effectLst/>
                        </a:rPr>
                        <a:t>3,000</a:t>
                      </a:r>
                      <a:endParaRPr lang="es-GT" sz="1100" b="0" i="0" u="none" strike="noStrike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459" marR="9459" marT="94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100" u="none" strike="noStrike" dirty="0">
                          <a:effectLst/>
                        </a:rPr>
                        <a:t>33%</a:t>
                      </a:r>
                      <a:endParaRPr lang="es-GT" sz="1100" b="1" i="0" u="none" strike="noStrike" dirty="0">
                        <a:solidFill>
                          <a:srgbClr val="000000"/>
                        </a:solidFill>
                        <a:effectLst/>
                        <a:latin typeface="Candara"/>
                      </a:endParaRPr>
                    </a:p>
                  </a:txBody>
                  <a:tcPr marL="9459" marR="9459" marT="9459" marB="0" anchor="ctr"/>
                </a:tc>
              </a:tr>
            </a:tbl>
          </a:graphicData>
        </a:graphic>
      </p:graphicFrame>
      <p:sp>
        <p:nvSpPr>
          <p:cNvPr id="14" name="13 CuadroTexto"/>
          <p:cNvSpPr txBox="1"/>
          <p:nvPr/>
        </p:nvSpPr>
        <p:spPr>
          <a:xfrm>
            <a:off x="2928134" y="630413"/>
            <a:ext cx="6657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2400" b="1" dirty="0" smtClean="0">
                <a:solidFill>
                  <a:schemeClr val="accent1">
                    <a:lumMod val="50000"/>
                  </a:schemeClr>
                </a:solidFill>
              </a:rPr>
              <a:t>Inspección General de Trabajo</a:t>
            </a:r>
            <a:endParaRPr lang="es-GT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239671" y="763629"/>
            <a:ext cx="33596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Vela por el cumplimiento de la legislación laboral</a:t>
            </a:r>
            <a:r>
              <a:rPr lang="es-ES" dirty="0"/>
              <a:t>, </a:t>
            </a:r>
            <a:r>
              <a:rPr lang="es-ES" dirty="0" smtClean="0"/>
              <a:t>aplicando  objetivamente </a:t>
            </a:r>
            <a:r>
              <a:rPr lang="es-ES" dirty="0"/>
              <a:t>para los actores </a:t>
            </a:r>
            <a:r>
              <a:rPr lang="es-ES" dirty="0" smtClean="0"/>
              <a:t>la </a:t>
            </a:r>
            <a:r>
              <a:rPr lang="es-ES" dirty="0"/>
              <a:t>legislación interna y Convenios Internacionales de </a:t>
            </a:r>
            <a:r>
              <a:rPr lang="es-ES" dirty="0" smtClean="0"/>
              <a:t>trabajo, que permiten </a:t>
            </a:r>
            <a:r>
              <a:rPr lang="es-ES" dirty="0"/>
              <a:t>una cultura de respeto </a:t>
            </a:r>
            <a:r>
              <a:rPr lang="es-ES" dirty="0" smtClean="0"/>
              <a:t>con enfoque de derechos humanos.  </a:t>
            </a:r>
            <a:endParaRPr lang="es-GT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490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28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 descr="Texto&#10;&#10;Descripción generada automáticamente con confianza baja">
            <a:extLst>
              <a:ext uri="{FF2B5EF4-FFF2-40B4-BE49-F238E27FC236}">
                <a16:creationId xmlns:a16="http://schemas.microsoft.com/office/drawing/2014/main" xmlns="" id="{F17B825A-09AC-30C8-B0E3-30EF3F678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1608" y="2105137"/>
            <a:ext cx="6848783" cy="2647725"/>
          </a:xfrm>
          <a:prstGeom prst="rect">
            <a:avLst/>
          </a:prstGeom>
        </p:spPr>
      </p:pic>
      <p:cxnSp>
        <p:nvCxnSpPr>
          <p:cNvPr id="5" name="Conector recto 4">
            <a:extLst>
              <a:ext uri="{FF2B5EF4-FFF2-40B4-BE49-F238E27FC236}">
                <a16:creationId xmlns:a16="http://schemas.microsoft.com/office/drawing/2014/main" xmlns="" id="{866CA79C-36D6-9A82-9ECA-E2252D14E84F}"/>
              </a:ext>
            </a:extLst>
          </p:cNvPr>
          <p:cNvCxnSpPr/>
          <p:nvPr/>
        </p:nvCxnSpPr>
        <p:spPr>
          <a:xfrm>
            <a:off x="7162800" y="6502399"/>
            <a:ext cx="460586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xmlns="" id="{7CE1B7BB-5CFB-BC25-6B51-E0CD76E29880}"/>
              </a:ext>
            </a:extLst>
          </p:cNvPr>
          <p:cNvCxnSpPr/>
          <p:nvPr/>
        </p:nvCxnSpPr>
        <p:spPr>
          <a:xfrm>
            <a:off x="368674" y="6502399"/>
            <a:ext cx="460586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n 7" descr="Logotipo&#10;&#10;Descripción generada automáticamente">
            <a:extLst>
              <a:ext uri="{FF2B5EF4-FFF2-40B4-BE49-F238E27FC236}">
                <a16:creationId xmlns:a16="http://schemas.microsoft.com/office/drawing/2014/main" xmlns="" id="{159178A2-AB28-D6B4-20C0-EEF9571269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1870" y="6033324"/>
            <a:ext cx="2133600" cy="824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535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6017</TotalTime>
  <Words>1310</Words>
  <Application>Microsoft Office PowerPoint</Application>
  <PresentationFormat>Personalizado</PresentationFormat>
  <Paragraphs>449</Paragraphs>
  <Slides>11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Tema de Office</vt:lpstr>
      <vt:lpstr>Presentación de PowerPoint</vt:lpstr>
      <vt:lpstr>Informe de Rendición de Cuentas 2º Cuatrimestre  Mayo-Agosto 2024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Romeo León</dc:creator>
  <cp:lastModifiedBy>Lililan Leonor lopez Cifuentes</cp:lastModifiedBy>
  <cp:revision>424</cp:revision>
  <dcterms:created xsi:type="dcterms:W3CDTF">2020-01-14T01:41:24Z</dcterms:created>
  <dcterms:modified xsi:type="dcterms:W3CDTF">2024-09-20T22:56:04Z</dcterms:modified>
</cp:coreProperties>
</file>